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notesSlides/notesSlide3.xml" ContentType="application/vnd.openxmlformats-officedocument.presentationml.notesSlide+xml"/>
  <Override PartName="/ppt/tags/tag2.xml" ContentType="application/vnd.openxmlformats-officedocument.presentationml.tags+xml"/>
  <Override PartName="/ppt/notesSlides/notesSlide4.xml" ContentType="application/vnd.openxmlformats-officedocument.presentationml.notesSlide+xml"/>
  <Override PartName="/ppt/tags/tag3.xml" ContentType="application/vnd.openxmlformats-officedocument.presentationml.tags+xml"/>
  <Override PartName="/ppt/notesSlides/notesSlide5.xml" ContentType="application/vnd.openxmlformats-officedocument.presentationml.notesSlide+xml"/>
  <Override PartName="/ppt/tags/tag4.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5.xml" ContentType="application/vnd.openxmlformats-officedocument.presentationml.tags+xml"/>
  <Override PartName="/ppt/notesSlides/notesSlide8.xml" ContentType="application/vnd.openxmlformats-officedocument.presentationml.notesSlide+xml"/>
  <Override PartName="/ppt/tags/tag6.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7.xml" ContentType="application/vnd.openxmlformats-officedocument.presentationml.tags+xml"/>
  <Override PartName="/ppt/notesSlides/notesSlide11.xml" ContentType="application/vnd.openxmlformats-officedocument.presentationml.notesSlide+xml"/>
  <Override PartName="/ppt/tags/tag8.xml" ContentType="application/vnd.openxmlformats-officedocument.presentationml.tags+xml"/>
  <Override PartName="/ppt/notesSlides/notesSlide12.xml" ContentType="application/vnd.openxmlformats-officedocument.presentationml.notesSlide+xml"/>
  <Override PartName="/ppt/tags/tag9.xml" ContentType="application/vnd.openxmlformats-officedocument.presentationml.tags+xml"/>
  <Override PartName="/ppt/notesSlides/notesSlide13.xml" ContentType="application/vnd.openxmlformats-officedocument.presentationml.notesSlide+xml"/>
  <Override PartName="/ppt/tags/tag10.xml" ContentType="application/vnd.openxmlformats-officedocument.presentationml.tags+xml"/>
  <Override PartName="/ppt/notesSlides/notesSlide14.xml" ContentType="application/vnd.openxmlformats-officedocument.presentationml.notesSlide+xml"/>
  <Override PartName="/ppt/tags/tag11.xml" ContentType="application/vnd.openxmlformats-officedocument.presentationml.tags+xml"/>
  <Override PartName="/ppt/notesSlides/notesSlide15.xml" ContentType="application/vnd.openxmlformats-officedocument.presentationml.notesSlide+xml"/>
  <Override PartName="/ppt/tags/tag12.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5"/>
  </p:notesMasterIdLst>
  <p:handoutMasterIdLst>
    <p:handoutMasterId r:id="rId26"/>
  </p:handoutMasterIdLst>
  <p:sldIdLst>
    <p:sldId id="259" r:id="rId2"/>
    <p:sldId id="444" r:id="rId3"/>
    <p:sldId id="505" r:id="rId4"/>
    <p:sldId id="485" r:id="rId5"/>
    <p:sldId id="378" r:id="rId6"/>
    <p:sldId id="484" r:id="rId7"/>
    <p:sldId id="486" r:id="rId8"/>
    <p:sldId id="488" r:id="rId9"/>
    <p:sldId id="491" r:id="rId10"/>
    <p:sldId id="492" r:id="rId11"/>
    <p:sldId id="489" r:id="rId12"/>
    <p:sldId id="494" r:id="rId13"/>
    <p:sldId id="490" r:id="rId14"/>
    <p:sldId id="495" r:id="rId15"/>
    <p:sldId id="506" r:id="rId16"/>
    <p:sldId id="493" r:id="rId17"/>
    <p:sldId id="497" r:id="rId18"/>
    <p:sldId id="498" r:id="rId19"/>
    <p:sldId id="499" r:id="rId20"/>
    <p:sldId id="500" r:id="rId21"/>
    <p:sldId id="503" r:id="rId22"/>
    <p:sldId id="507" r:id="rId23"/>
    <p:sldId id="263" r:id="rId24"/>
  </p:sldIdLst>
  <p:sldSz cx="9144000" cy="51435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1FECB4D8-DB02-4DC6-A0A2-4F2EBAE1DC90}" styleName="中度样式 1 - 强调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FABFCF23-3B69-468F-B69F-88F6DE6A72F2}" styleName="中度样式 1 - 强调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2DE63D5-997A-4646-A377-4702673A728D}" styleName="浅色样式 2 - 强调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653" autoAdjust="0"/>
    <p:restoredTop sz="80334" autoAdjust="0"/>
  </p:normalViewPr>
  <p:slideViewPr>
    <p:cSldViewPr>
      <p:cViewPr varScale="1">
        <p:scale>
          <a:sx n="122" d="100"/>
          <a:sy n="122" d="100"/>
        </p:scale>
        <p:origin x="1512" y="108"/>
      </p:cViewPr>
      <p:guideLst>
        <p:guide orient="horz" pos="162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37E8FC1-E144-414F-AAA8-699DDB1C0AFC}" type="datetimeFigureOut">
              <a:rPr lang="zh-CN" altLang="en-US" smtClean="0"/>
              <a:pPr/>
              <a:t>2020/6/28</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5085898-107D-4417-9E53-C6E1C8D6EE08}" type="slidenum">
              <a:rPr lang="zh-CN" altLang="en-US" smtClean="0"/>
              <a:pPr/>
              <a:t>‹#›</a:t>
            </a:fld>
            <a:endParaRPr lang="zh-CN" altLang="en-US"/>
          </a:p>
        </p:txBody>
      </p:sp>
    </p:spTree>
    <p:extLst>
      <p:ext uri="{BB962C8B-B14F-4D97-AF65-F5344CB8AC3E}">
        <p14:creationId xmlns:p14="http://schemas.microsoft.com/office/powerpoint/2010/main" val="14389063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F14073B-EB05-463B-9DC4-9DBFC7201EA0}" type="datetimeFigureOut">
              <a:rPr lang="zh-CN" altLang="en-US" smtClean="0"/>
              <a:pPr/>
              <a:t>2020/6/28</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AFC0870-9E66-4831-A0DF-CBE2E3AA15DF}" type="slidenum">
              <a:rPr lang="zh-CN" altLang="en-US" smtClean="0"/>
              <a:pPr/>
              <a:t>‹#›</a:t>
            </a:fld>
            <a:endParaRPr lang="zh-CN" altLang="en-US"/>
          </a:p>
        </p:txBody>
      </p:sp>
    </p:spTree>
    <p:extLst>
      <p:ext uri="{BB962C8B-B14F-4D97-AF65-F5344CB8AC3E}">
        <p14:creationId xmlns:p14="http://schemas.microsoft.com/office/powerpoint/2010/main" val="3332137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b="1" dirty="0"/>
          </a:p>
        </p:txBody>
      </p:sp>
      <p:sp>
        <p:nvSpPr>
          <p:cNvPr id="4" name="灯片编号占位符 3"/>
          <p:cNvSpPr>
            <a:spLocks noGrp="1"/>
          </p:cNvSpPr>
          <p:nvPr>
            <p:ph type="sldNum" sz="quarter" idx="10"/>
          </p:nvPr>
        </p:nvSpPr>
        <p:spPr/>
        <p:txBody>
          <a:bodyPr/>
          <a:lstStyle/>
          <a:p>
            <a:pPr algn="r" rtl="0" fontAlgn="base">
              <a:spcBef>
                <a:spcPct val="0"/>
              </a:spcBef>
              <a:spcAft>
                <a:spcPct val="0"/>
              </a:spcAft>
            </a:pPr>
            <a:fld id="{418F03C3-53C1-4F10-8DAF-D1F318E96C6E}" type="slidenum">
              <a:rPr lang="zh-CN" altLang="en-US" sz="1200" kern="1200">
                <a:solidFill>
                  <a:prstClr val="black"/>
                </a:solidFill>
                <a:latin typeface="Calibri" panose="020F0502020204030204" pitchFamily="34" charset="0"/>
                <a:ea typeface="宋体" panose="02010600030101010101" pitchFamily="2" charset="-122"/>
                <a:cs typeface="+mn-cs"/>
              </a:rPr>
              <a:pPr algn="r" rtl="0" fontAlgn="base">
                <a:spcBef>
                  <a:spcPct val="0"/>
                </a:spcBef>
                <a:spcAft>
                  <a:spcPct val="0"/>
                </a:spcAft>
              </a:pPr>
              <a:t>1</a:t>
            </a:fld>
            <a:endParaRPr lang="zh-CN" altLang="en-US" sz="1200" kern="1200">
              <a:solidFill>
                <a:prstClr val="black"/>
              </a:solidFill>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val="30786599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DAFC0870-9E66-4831-A0DF-CBE2E3AA15DF}" type="slidenum">
              <a:rPr lang="zh-CN" altLang="en-US" smtClean="0"/>
              <a:pPr/>
              <a:t>2</a:t>
            </a:fld>
            <a:endParaRPr lang="zh-CN" altLang="en-US"/>
          </a:p>
        </p:txBody>
      </p:sp>
    </p:spTree>
    <p:extLst>
      <p:ext uri="{BB962C8B-B14F-4D97-AF65-F5344CB8AC3E}">
        <p14:creationId xmlns:p14="http://schemas.microsoft.com/office/powerpoint/2010/main" val="33378448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DAFC0870-9E66-4831-A0DF-CBE2E3AA15DF}" type="slidenum">
              <a:rPr lang="zh-CN" altLang="en-US" smtClean="0"/>
              <a:pPr/>
              <a:t>3</a:t>
            </a:fld>
            <a:endParaRPr lang="zh-CN" altLang="en-US"/>
          </a:p>
        </p:txBody>
      </p:sp>
    </p:spTree>
    <p:extLst>
      <p:ext uri="{BB962C8B-B14F-4D97-AF65-F5344CB8AC3E}">
        <p14:creationId xmlns:p14="http://schemas.microsoft.com/office/powerpoint/2010/main" val="8000381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DAFC0870-9E66-4831-A0DF-CBE2E3AA15DF}" type="slidenum">
              <a:rPr lang="zh-CN" altLang="en-US" smtClean="0"/>
              <a:pPr/>
              <a:t>4</a:t>
            </a:fld>
            <a:endParaRPr lang="zh-CN" altLang="en-US"/>
          </a:p>
        </p:txBody>
      </p:sp>
    </p:spTree>
    <p:extLst>
      <p:ext uri="{BB962C8B-B14F-4D97-AF65-F5344CB8AC3E}">
        <p14:creationId xmlns:p14="http://schemas.microsoft.com/office/powerpoint/2010/main" val="34226927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DAFC0870-9E66-4831-A0DF-CBE2E3AA15DF}" type="slidenum">
              <a:rPr lang="zh-CN" altLang="en-US" smtClean="0"/>
              <a:pPr/>
              <a:t>5</a:t>
            </a:fld>
            <a:endParaRPr lang="zh-CN" altLang="en-US"/>
          </a:p>
        </p:txBody>
      </p:sp>
    </p:spTree>
    <p:extLst>
      <p:ext uri="{BB962C8B-B14F-4D97-AF65-F5344CB8AC3E}">
        <p14:creationId xmlns:p14="http://schemas.microsoft.com/office/powerpoint/2010/main" val="10329580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DAFC0870-9E66-4831-A0DF-CBE2E3AA15DF}" type="slidenum">
              <a:rPr lang="zh-CN" altLang="en-US" smtClean="0"/>
              <a:pPr/>
              <a:t>6</a:t>
            </a:fld>
            <a:endParaRPr lang="zh-CN" altLang="en-US"/>
          </a:p>
        </p:txBody>
      </p:sp>
    </p:spTree>
    <p:extLst>
      <p:ext uri="{BB962C8B-B14F-4D97-AF65-F5344CB8AC3E}">
        <p14:creationId xmlns:p14="http://schemas.microsoft.com/office/powerpoint/2010/main" val="10305522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DAFC0870-9E66-4831-A0DF-CBE2E3AA15DF}" type="slidenum">
              <a:rPr lang="zh-CN" altLang="en-US" smtClean="0"/>
              <a:pPr/>
              <a:t>7</a:t>
            </a:fld>
            <a:endParaRPr lang="zh-CN" altLang="en-US"/>
          </a:p>
        </p:txBody>
      </p:sp>
    </p:spTree>
    <p:extLst>
      <p:ext uri="{BB962C8B-B14F-4D97-AF65-F5344CB8AC3E}">
        <p14:creationId xmlns:p14="http://schemas.microsoft.com/office/powerpoint/2010/main" val="128595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DAFC0870-9E66-4831-A0DF-CBE2E3AA15DF}" type="slidenum">
              <a:rPr lang="zh-CN" altLang="en-US" smtClean="0"/>
              <a:pPr/>
              <a:t>8</a:t>
            </a:fld>
            <a:endParaRPr lang="zh-CN" altLang="en-US"/>
          </a:p>
        </p:txBody>
      </p:sp>
    </p:spTree>
    <p:extLst>
      <p:ext uri="{BB962C8B-B14F-4D97-AF65-F5344CB8AC3E}">
        <p14:creationId xmlns:p14="http://schemas.microsoft.com/office/powerpoint/2010/main" val="20640592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DAFC0870-9E66-4831-A0DF-CBE2E3AA15DF}" type="slidenum">
              <a:rPr lang="zh-CN" altLang="en-US" smtClean="0"/>
              <a:pPr/>
              <a:t>9</a:t>
            </a:fld>
            <a:endParaRPr lang="zh-CN" altLang="en-US"/>
          </a:p>
        </p:txBody>
      </p:sp>
    </p:spTree>
    <p:extLst>
      <p:ext uri="{BB962C8B-B14F-4D97-AF65-F5344CB8AC3E}">
        <p14:creationId xmlns:p14="http://schemas.microsoft.com/office/powerpoint/2010/main" val="29574292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DAFC0870-9E66-4831-A0DF-CBE2E3AA15DF}" type="slidenum">
              <a:rPr lang="zh-CN" altLang="en-US" smtClean="0"/>
              <a:pPr/>
              <a:t>10</a:t>
            </a:fld>
            <a:endParaRPr lang="zh-CN" altLang="en-US"/>
          </a:p>
        </p:txBody>
      </p:sp>
    </p:spTree>
    <p:extLst>
      <p:ext uri="{BB962C8B-B14F-4D97-AF65-F5344CB8AC3E}">
        <p14:creationId xmlns:p14="http://schemas.microsoft.com/office/powerpoint/2010/main" val="16512514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DAFC0870-9E66-4831-A0DF-CBE2E3AA15DF}" type="slidenum">
              <a:rPr lang="zh-CN" altLang="en-US" smtClean="0"/>
              <a:pPr/>
              <a:t>11</a:t>
            </a:fld>
            <a:endParaRPr lang="zh-CN" altLang="en-US"/>
          </a:p>
        </p:txBody>
      </p:sp>
    </p:spTree>
    <p:extLst>
      <p:ext uri="{BB962C8B-B14F-4D97-AF65-F5344CB8AC3E}">
        <p14:creationId xmlns:p14="http://schemas.microsoft.com/office/powerpoint/2010/main" val="41004353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DAFC0870-9E66-4831-A0DF-CBE2E3AA15DF}" type="slidenum">
              <a:rPr lang="zh-CN" altLang="en-US" smtClean="0"/>
              <a:pPr/>
              <a:t>12</a:t>
            </a:fld>
            <a:endParaRPr lang="zh-CN" altLang="en-US"/>
          </a:p>
        </p:txBody>
      </p:sp>
    </p:spTree>
    <p:extLst>
      <p:ext uri="{BB962C8B-B14F-4D97-AF65-F5344CB8AC3E}">
        <p14:creationId xmlns:p14="http://schemas.microsoft.com/office/powerpoint/2010/main" val="7088988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DAFC0870-9E66-4831-A0DF-CBE2E3AA15DF}" type="slidenum">
              <a:rPr lang="zh-CN" altLang="en-US" smtClean="0"/>
              <a:pPr/>
              <a:t>13</a:t>
            </a:fld>
            <a:endParaRPr lang="zh-CN" altLang="en-US"/>
          </a:p>
        </p:txBody>
      </p:sp>
    </p:spTree>
    <p:extLst>
      <p:ext uri="{BB962C8B-B14F-4D97-AF65-F5344CB8AC3E}">
        <p14:creationId xmlns:p14="http://schemas.microsoft.com/office/powerpoint/2010/main" val="686402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DAFC0870-9E66-4831-A0DF-CBE2E3AA15DF}" type="slidenum">
              <a:rPr lang="zh-CN" altLang="en-US" smtClean="0"/>
              <a:pPr/>
              <a:t>14</a:t>
            </a:fld>
            <a:endParaRPr lang="zh-CN" altLang="en-US"/>
          </a:p>
        </p:txBody>
      </p:sp>
    </p:spTree>
    <p:extLst>
      <p:ext uri="{BB962C8B-B14F-4D97-AF65-F5344CB8AC3E}">
        <p14:creationId xmlns:p14="http://schemas.microsoft.com/office/powerpoint/2010/main" val="32182305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DAFC0870-9E66-4831-A0DF-CBE2E3AA15DF}" type="slidenum">
              <a:rPr lang="zh-CN" altLang="en-US" smtClean="0"/>
              <a:pPr/>
              <a:t>15</a:t>
            </a:fld>
            <a:endParaRPr lang="zh-CN" altLang="en-US"/>
          </a:p>
        </p:txBody>
      </p:sp>
    </p:spTree>
    <p:extLst>
      <p:ext uri="{BB962C8B-B14F-4D97-AF65-F5344CB8AC3E}">
        <p14:creationId xmlns:p14="http://schemas.microsoft.com/office/powerpoint/2010/main" val="2160460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DAFC0870-9E66-4831-A0DF-CBE2E3AA15DF}" type="slidenum">
              <a:rPr lang="zh-CN" altLang="en-US" smtClean="0"/>
              <a:pPr/>
              <a:t>16</a:t>
            </a:fld>
            <a:endParaRPr lang="zh-CN" altLang="en-US"/>
          </a:p>
        </p:txBody>
      </p:sp>
    </p:spTree>
    <p:extLst>
      <p:ext uri="{BB962C8B-B14F-4D97-AF65-F5344CB8AC3E}">
        <p14:creationId xmlns:p14="http://schemas.microsoft.com/office/powerpoint/2010/main" val="10020548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DAFC0870-9E66-4831-A0DF-CBE2E3AA15DF}" type="slidenum">
              <a:rPr lang="zh-CN" altLang="en-US" smtClean="0"/>
              <a:pPr/>
              <a:t>17</a:t>
            </a:fld>
            <a:endParaRPr lang="zh-CN" altLang="en-US"/>
          </a:p>
        </p:txBody>
      </p:sp>
    </p:spTree>
    <p:extLst>
      <p:ext uri="{BB962C8B-B14F-4D97-AF65-F5344CB8AC3E}">
        <p14:creationId xmlns:p14="http://schemas.microsoft.com/office/powerpoint/2010/main" val="36871225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DAFC0870-9E66-4831-A0DF-CBE2E3AA15DF}" type="slidenum">
              <a:rPr lang="zh-CN" altLang="en-US" smtClean="0"/>
              <a:pPr/>
              <a:t>18</a:t>
            </a:fld>
            <a:endParaRPr lang="zh-CN" altLang="en-US"/>
          </a:p>
        </p:txBody>
      </p:sp>
    </p:spTree>
    <p:extLst>
      <p:ext uri="{BB962C8B-B14F-4D97-AF65-F5344CB8AC3E}">
        <p14:creationId xmlns:p14="http://schemas.microsoft.com/office/powerpoint/2010/main" val="7831880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DAFC0870-9E66-4831-A0DF-CBE2E3AA15DF}" type="slidenum">
              <a:rPr lang="zh-CN" altLang="en-US" smtClean="0"/>
              <a:pPr/>
              <a:t>19</a:t>
            </a:fld>
            <a:endParaRPr lang="zh-CN" altLang="en-US"/>
          </a:p>
        </p:txBody>
      </p:sp>
    </p:spTree>
    <p:extLst>
      <p:ext uri="{BB962C8B-B14F-4D97-AF65-F5344CB8AC3E}">
        <p14:creationId xmlns:p14="http://schemas.microsoft.com/office/powerpoint/2010/main" val="37530606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DAFC0870-9E66-4831-A0DF-CBE2E3AA15DF}" type="slidenum">
              <a:rPr lang="zh-CN" altLang="en-US" smtClean="0"/>
              <a:pPr/>
              <a:t>20</a:t>
            </a:fld>
            <a:endParaRPr lang="zh-CN" altLang="en-US"/>
          </a:p>
        </p:txBody>
      </p:sp>
    </p:spTree>
    <p:extLst>
      <p:ext uri="{BB962C8B-B14F-4D97-AF65-F5344CB8AC3E}">
        <p14:creationId xmlns:p14="http://schemas.microsoft.com/office/powerpoint/2010/main" val="10004795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DAFC0870-9E66-4831-A0DF-CBE2E3AA15DF}" type="slidenum">
              <a:rPr lang="zh-CN" altLang="en-US" smtClean="0"/>
              <a:pPr/>
              <a:t>21</a:t>
            </a:fld>
            <a:endParaRPr lang="zh-CN" altLang="en-US"/>
          </a:p>
        </p:txBody>
      </p:sp>
    </p:spTree>
    <p:extLst>
      <p:ext uri="{BB962C8B-B14F-4D97-AF65-F5344CB8AC3E}">
        <p14:creationId xmlns:p14="http://schemas.microsoft.com/office/powerpoint/2010/main" val="6642596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DAFC0870-9E66-4831-A0DF-CBE2E3AA15DF}" type="slidenum">
              <a:rPr lang="zh-CN" altLang="en-US" smtClean="0"/>
              <a:pPr/>
              <a:t>22</a:t>
            </a:fld>
            <a:endParaRPr lang="zh-CN" altLang="en-US"/>
          </a:p>
        </p:txBody>
      </p:sp>
    </p:spTree>
    <p:extLst>
      <p:ext uri="{BB962C8B-B14F-4D97-AF65-F5344CB8AC3E}">
        <p14:creationId xmlns:p14="http://schemas.microsoft.com/office/powerpoint/2010/main" val="427793888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lgn="r" rtl="0" fontAlgn="base">
              <a:spcBef>
                <a:spcPct val="0"/>
              </a:spcBef>
              <a:spcAft>
                <a:spcPct val="0"/>
              </a:spcAft>
            </a:pPr>
            <a:fld id="{418F03C3-53C1-4F10-8DAF-D1F318E96C6E}" type="slidenum">
              <a:rPr lang="zh-CN" altLang="en-US" sz="1200" kern="1200">
                <a:solidFill>
                  <a:prstClr val="black"/>
                </a:solidFill>
                <a:latin typeface="Calibri" panose="020F0502020204030204" pitchFamily="34" charset="0"/>
                <a:ea typeface="宋体" panose="02010600030101010101" pitchFamily="2" charset="-122"/>
                <a:cs typeface="+mn-cs"/>
              </a:rPr>
              <a:pPr algn="r" rtl="0" fontAlgn="base">
                <a:spcBef>
                  <a:spcPct val="0"/>
                </a:spcBef>
                <a:spcAft>
                  <a:spcPct val="0"/>
                </a:spcAft>
              </a:pPr>
              <a:t>23</a:t>
            </a:fld>
            <a:endParaRPr lang="zh-CN" altLang="en-US" sz="1200" kern="1200">
              <a:solidFill>
                <a:prstClr val="black"/>
              </a:solidFill>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val="110426526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5" name="矩形 4"/>
          <p:cNvSpPr/>
          <p:nvPr userDrawn="1"/>
        </p:nvSpPr>
        <p:spPr>
          <a:xfrm>
            <a:off x="251" y="635"/>
            <a:ext cx="9143749" cy="5144400"/>
          </a:xfrm>
          <a:prstGeom prst="rect">
            <a:avLst/>
          </a:prstGeom>
          <a:blipFill dpi="0" rotWithShape="1">
            <a:blip r:embed="rId2" cstate="print">
              <a:grayscl/>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fontAlgn="base">
              <a:spcBef>
                <a:spcPct val="0"/>
              </a:spcBef>
              <a:spcAft>
                <a:spcPct val="0"/>
              </a:spcAft>
            </a:pPr>
            <a:endParaRPr lang="zh-CN" altLang="en-US" sz="100" kern="1200">
              <a:solidFill>
                <a:prstClr val="white"/>
              </a:solidFill>
              <a:latin typeface="Arial"/>
              <a:ea typeface="微软雅黑"/>
              <a:cs typeface="+mn-cs"/>
            </a:endParaRPr>
          </a:p>
        </p:txBody>
      </p:sp>
      <p:sp>
        <p:nvSpPr>
          <p:cNvPr id="2" name="矩形 1"/>
          <p:cNvSpPr/>
          <p:nvPr userDrawn="1"/>
        </p:nvSpPr>
        <p:spPr>
          <a:xfrm>
            <a:off x="250" y="0"/>
            <a:ext cx="9143750" cy="5144400"/>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fontAlgn="base">
              <a:spcBef>
                <a:spcPct val="0"/>
              </a:spcBef>
              <a:spcAft>
                <a:spcPct val="0"/>
              </a:spcAft>
            </a:pPr>
            <a:endParaRPr lang="zh-CN" altLang="en-US" sz="100" kern="1200">
              <a:solidFill>
                <a:prstClr val="white"/>
              </a:solidFill>
              <a:latin typeface="Arial" panose="020B0604020202020204" pitchFamily="34" charset="0"/>
              <a:ea typeface="微软雅黑"/>
              <a:cs typeface="+mn-cs"/>
            </a:endParaRPr>
          </a:p>
        </p:txBody>
      </p:sp>
      <p:sp>
        <p:nvSpPr>
          <p:cNvPr id="17" name="任意多边形 16"/>
          <p:cNvSpPr/>
          <p:nvPr userDrawn="1"/>
        </p:nvSpPr>
        <p:spPr>
          <a:xfrm>
            <a:off x="251" y="591"/>
            <a:ext cx="3343092" cy="502892"/>
          </a:xfrm>
          <a:custGeom>
            <a:avLst/>
            <a:gdLst>
              <a:gd name="connsiteX0" fmla="*/ 0 w 3886200"/>
              <a:gd name="connsiteY0" fmla="*/ 0 h 762000"/>
              <a:gd name="connsiteX1" fmla="*/ 3886200 w 3886200"/>
              <a:gd name="connsiteY1" fmla="*/ 0 h 762000"/>
              <a:gd name="connsiteX2" fmla="*/ 3886200 w 3886200"/>
              <a:gd name="connsiteY2" fmla="*/ 15385 h 762000"/>
              <a:gd name="connsiteX3" fmla="*/ 3359574 w 3886200"/>
              <a:gd name="connsiteY3" fmla="*/ 762000 h 762000"/>
              <a:gd name="connsiteX4" fmla="*/ 0 w 3886200"/>
              <a:gd name="connsiteY4" fmla="*/ 762000 h 762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86200" h="762000">
                <a:moveTo>
                  <a:pt x="0" y="0"/>
                </a:moveTo>
                <a:lnTo>
                  <a:pt x="3886200" y="0"/>
                </a:lnTo>
                <a:lnTo>
                  <a:pt x="3886200" y="15385"/>
                </a:lnTo>
                <a:lnTo>
                  <a:pt x="3359574" y="762000"/>
                </a:lnTo>
                <a:lnTo>
                  <a:pt x="0" y="762000"/>
                </a:lnTo>
                <a:close/>
              </a:path>
            </a:pathLst>
          </a:custGeom>
          <a:solidFill>
            <a:srgbClr val="0023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fontAlgn="base">
              <a:spcBef>
                <a:spcPct val="0"/>
              </a:spcBef>
              <a:spcAft>
                <a:spcPct val="0"/>
              </a:spcAft>
            </a:pPr>
            <a:r>
              <a:rPr lang="en-US" altLang="zh-CN" sz="100" kern="1200">
                <a:solidFill>
                  <a:prstClr val="white"/>
                </a:solidFill>
                <a:latin typeface="Arial" panose="020B0604020202020204" pitchFamily="34" charset="0"/>
                <a:ea typeface="微软雅黑"/>
                <a:cs typeface="+mn-cs"/>
              </a:rPr>
              <a:t>v</a:t>
            </a:r>
          </a:p>
        </p:txBody>
      </p:sp>
      <p:sp>
        <p:nvSpPr>
          <p:cNvPr id="21" name="任意多边形 20"/>
          <p:cNvSpPr/>
          <p:nvPr userDrawn="1"/>
        </p:nvSpPr>
        <p:spPr>
          <a:xfrm rot="7994024">
            <a:off x="2879893" y="228227"/>
            <a:ext cx="735024" cy="47622"/>
          </a:xfrm>
          <a:custGeom>
            <a:avLst/>
            <a:gdLst>
              <a:gd name="connsiteX0" fmla="*/ 59700 w 980085"/>
              <a:gd name="connsiteY0" fmla="*/ 63500 h 63500"/>
              <a:gd name="connsiteX1" fmla="*/ 0 w 980085"/>
              <a:gd name="connsiteY1" fmla="*/ 0 h 63500"/>
              <a:gd name="connsiteX2" fmla="*/ 920384 w 980085"/>
              <a:gd name="connsiteY2" fmla="*/ 0 h 63500"/>
              <a:gd name="connsiteX3" fmla="*/ 980085 w 980085"/>
              <a:gd name="connsiteY3" fmla="*/ 63500 h 63500"/>
            </a:gdLst>
            <a:ahLst/>
            <a:cxnLst>
              <a:cxn ang="0">
                <a:pos x="connsiteX0" y="connsiteY0"/>
              </a:cxn>
              <a:cxn ang="0">
                <a:pos x="connsiteX1" y="connsiteY1"/>
              </a:cxn>
              <a:cxn ang="0">
                <a:pos x="connsiteX2" y="connsiteY2"/>
              </a:cxn>
              <a:cxn ang="0">
                <a:pos x="connsiteX3" y="connsiteY3"/>
              </a:cxn>
            </a:cxnLst>
            <a:rect l="l" t="t" r="r" b="b"/>
            <a:pathLst>
              <a:path w="980085" h="63500">
                <a:moveTo>
                  <a:pt x="59700" y="63500"/>
                </a:moveTo>
                <a:lnTo>
                  <a:pt x="0" y="0"/>
                </a:lnTo>
                <a:lnTo>
                  <a:pt x="920384" y="0"/>
                </a:lnTo>
                <a:lnTo>
                  <a:pt x="980085" y="63500"/>
                </a:lnTo>
                <a:close/>
              </a:path>
            </a:pathLst>
          </a:custGeom>
          <a:solidFill>
            <a:srgbClr val="F2B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fontAlgn="base">
              <a:spcBef>
                <a:spcPct val="0"/>
              </a:spcBef>
              <a:spcAft>
                <a:spcPct val="0"/>
              </a:spcAft>
            </a:pPr>
            <a:r>
              <a:rPr lang="en-US" altLang="zh-CN" sz="100" kern="1200">
                <a:solidFill>
                  <a:prstClr val="white"/>
                </a:solidFill>
                <a:latin typeface="Arial" panose="020B0604020202020204" pitchFamily="34" charset="0"/>
                <a:ea typeface="微软雅黑"/>
                <a:cs typeface="+mn-cs"/>
              </a:rPr>
              <a:t>vv</a:t>
            </a:r>
          </a:p>
        </p:txBody>
      </p:sp>
    </p:spTree>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dgm">
  <p:cSld name="标题和图示或组织结构图">
    <p:spTree>
      <p:nvGrpSpPr>
        <p:cNvPr id="1" name=""/>
        <p:cNvGrpSpPr/>
        <p:nvPr/>
      </p:nvGrpSpPr>
      <p:grpSpPr>
        <a:xfrm>
          <a:off x="0" y="0"/>
          <a:ext cx="0" cy="0"/>
          <a:chOff x="0" y="0"/>
          <a:chExt cx="0" cy="0"/>
        </a:xfrm>
      </p:grpSpPr>
      <p:sp>
        <p:nvSpPr>
          <p:cNvPr id="2" name="标题 1"/>
          <p:cNvSpPr>
            <a:spLocks noGrp="1"/>
          </p:cNvSpPr>
          <p:nvPr>
            <p:ph type="title"/>
          </p:nvPr>
        </p:nvSpPr>
        <p:spPr>
          <a:xfrm>
            <a:off x="685800" y="576263"/>
            <a:ext cx="7772400" cy="857250"/>
          </a:xfrm>
          <a:prstGeom prst="rect">
            <a:avLst/>
          </a:prstGeom>
        </p:spPr>
        <p:txBody>
          <a:bodyPr/>
          <a:lstStyle/>
          <a:p>
            <a:r>
              <a:rPr lang="zh-CN" altLang="en-US"/>
              <a:t>单击此处编辑母版标题样式</a:t>
            </a:r>
          </a:p>
        </p:txBody>
      </p:sp>
      <p:sp>
        <p:nvSpPr>
          <p:cNvPr id="3" name="SmartArt 占位符 2"/>
          <p:cNvSpPr>
            <a:spLocks noGrp="1"/>
          </p:cNvSpPr>
          <p:nvPr>
            <p:ph type="dgm" idx="1"/>
          </p:nvPr>
        </p:nvSpPr>
        <p:spPr>
          <a:xfrm>
            <a:off x="685800" y="1485900"/>
            <a:ext cx="7772400" cy="3086100"/>
          </a:xfrm>
          <a:prstGeom prst="rect">
            <a:avLst/>
          </a:prstGeom>
        </p:spPr>
        <p:txBody>
          <a:bodyPr/>
          <a:lstStyle/>
          <a:p>
            <a:pPr lvl="0"/>
            <a:endParaRPr lang="zh-CN" altLang="en-US" noProof="0"/>
          </a:p>
        </p:txBody>
      </p:sp>
      <p:sp>
        <p:nvSpPr>
          <p:cNvPr id="4" name="Rectangle 31"/>
          <p:cNvSpPr>
            <a:spLocks noGrp="1" noChangeArrowheads="1"/>
          </p:cNvSpPr>
          <p:nvPr>
            <p:ph type="dt" sz="half" idx="10"/>
          </p:nvPr>
        </p:nvSpPr>
        <p:spPr>
          <a:xfrm>
            <a:off x="665163" y="4775597"/>
            <a:ext cx="1905000" cy="342900"/>
          </a:xfrm>
          <a:prstGeom prst="rect">
            <a:avLst/>
          </a:prstGeom>
          <a:ln/>
        </p:spPr>
        <p:txBody>
          <a:bodyPr/>
          <a:lstStyle>
            <a:lvl1pPr>
              <a:defRPr/>
            </a:lvl1pPr>
          </a:lstStyle>
          <a:p>
            <a:pPr>
              <a:defRPr/>
            </a:pPr>
            <a:endParaRPr lang="en-US" altLang="zh-CN"/>
          </a:p>
        </p:txBody>
      </p:sp>
      <p:sp>
        <p:nvSpPr>
          <p:cNvPr id="5" name="Rectangle 32"/>
          <p:cNvSpPr>
            <a:spLocks noGrp="1" noChangeArrowheads="1"/>
          </p:cNvSpPr>
          <p:nvPr>
            <p:ph type="ftr" sz="quarter" idx="11"/>
          </p:nvPr>
        </p:nvSpPr>
        <p:spPr>
          <a:xfrm>
            <a:off x="3103563" y="4775597"/>
            <a:ext cx="2895600" cy="342900"/>
          </a:xfrm>
          <a:prstGeom prst="rect">
            <a:avLst/>
          </a:prstGeom>
          <a:ln/>
        </p:spPr>
        <p:txBody>
          <a:bodyPr/>
          <a:lstStyle>
            <a:lvl1pPr>
              <a:defRPr/>
            </a:lvl1pPr>
          </a:lstStyle>
          <a:p>
            <a:pPr>
              <a:defRPr/>
            </a:pPr>
            <a:endParaRPr lang="en-US" altLang="zh-CN"/>
          </a:p>
        </p:txBody>
      </p:sp>
      <p:sp>
        <p:nvSpPr>
          <p:cNvPr id="6" name="Rectangle 33"/>
          <p:cNvSpPr>
            <a:spLocks noGrp="1" noChangeArrowheads="1"/>
          </p:cNvSpPr>
          <p:nvPr>
            <p:ph type="sldNum" sz="quarter" idx="12"/>
          </p:nvPr>
        </p:nvSpPr>
        <p:spPr>
          <a:xfrm>
            <a:off x="6532563" y="4775597"/>
            <a:ext cx="1905000" cy="342900"/>
          </a:xfrm>
          <a:prstGeom prst="rect">
            <a:avLst/>
          </a:prstGeom>
          <a:ln/>
        </p:spPr>
        <p:txBody>
          <a:bodyPr/>
          <a:lstStyle>
            <a:lvl1pPr>
              <a:defRPr/>
            </a:lvl1pPr>
          </a:lstStyle>
          <a:p>
            <a:pPr>
              <a:defRPr/>
            </a:pPr>
            <a:fld id="{374B7699-8CD1-49D9-915D-1D99DAB90B9B}" type="slidenum">
              <a:rPr lang="en-US" altLang="zh-CN"/>
              <a:pPr>
                <a:defRPr/>
              </a:pPr>
              <a:t>‹#›</a:t>
            </a:fld>
            <a:endParaRPr lang="en-US" altLang="zh-CN"/>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1" r:id="rId1"/>
    <p:sldLayoutId id="2147483662" r:id="rId2"/>
    <p:sldLayoutId id="2147483665" r:id="rId3"/>
  </p:sldLayoutIdLst>
  <p:transition spd="slow">
    <p:fade/>
  </p:transition>
  <p:txStyles>
    <p:titleStyle>
      <a:lvl1pPr algn="l" defTabSz="650240" rtl="0" eaLnBrk="1" latinLnBrk="0" hangingPunct="1">
        <a:lnSpc>
          <a:spcPct val="90000"/>
        </a:lnSpc>
        <a:spcBef>
          <a:spcPct val="0"/>
        </a:spcBef>
        <a:buNone/>
        <a:defRPr sz="3130" kern="1200">
          <a:solidFill>
            <a:schemeClr val="tx1"/>
          </a:solidFill>
          <a:latin typeface="+mj-lt"/>
          <a:ea typeface="+mj-ea"/>
          <a:cs typeface="+mj-cs"/>
        </a:defRPr>
      </a:lvl1pPr>
    </p:titleStyle>
    <p:bodyStyle>
      <a:lvl1pPr marL="162560" indent="-161925" algn="l" defTabSz="650240" rtl="0" eaLnBrk="1" latinLnBrk="0" hangingPunct="1">
        <a:lnSpc>
          <a:spcPct val="90000"/>
        </a:lnSpc>
        <a:spcBef>
          <a:spcPts val="710"/>
        </a:spcBef>
        <a:buFont typeface="Arial" panose="020B0604020202020204" pitchFamily="34" charset="0"/>
        <a:buChar char="•"/>
        <a:defRPr sz="1990" kern="1200">
          <a:solidFill>
            <a:schemeClr val="tx1"/>
          </a:solidFill>
          <a:latin typeface="+mn-lt"/>
          <a:ea typeface="+mn-ea"/>
          <a:cs typeface="+mn-cs"/>
        </a:defRPr>
      </a:lvl1pPr>
      <a:lvl2pPr marL="487680" indent="-161925" algn="l" defTabSz="650240" rtl="0" eaLnBrk="1" latinLnBrk="0" hangingPunct="1">
        <a:lnSpc>
          <a:spcPct val="90000"/>
        </a:lnSpc>
        <a:spcBef>
          <a:spcPts val="355"/>
        </a:spcBef>
        <a:buFont typeface="Arial" panose="020B0604020202020204" pitchFamily="34" charset="0"/>
        <a:buChar char="•"/>
        <a:defRPr sz="1705" kern="1200">
          <a:solidFill>
            <a:schemeClr val="tx1"/>
          </a:solidFill>
          <a:latin typeface="+mn-lt"/>
          <a:ea typeface="+mn-ea"/>
          <a:cs typeface="+mn-cs"/>
        </a:defRPr>
      </a:lvl2pPr>
      <a:lvl3pPr marL="812800" indent="-161925" algn="l" defTabSz="650240" rtl="0" eaLnBrk="1" latinLnBrk="0" hangingPunct="1">
        <a:lnSpc>
          <a:spcPct val="90000"/>
        </a:lnSpc>
        <a:spcBef>
          <a:spcPts val="355"/>
        </a:spcBef>
        <a:buFont typeface="Arial" panose="020B0604020202020204" pitchFamily="34" charset="0"/>
        <a:buChar char="•"/>
        <a:defRPr sz="1425" kern="1200">
          <a:solidFill>
            <a:schemeClr val="tx1"/>
          </a:solidFill>
          <a:latin typeface="+mn-lt"/>
          <a:ea typeface="+mn-ea"/>
          <a:cs typeface="+mn-cs"/>
        </a:defRPr>
      </a:lvl3pPr>
      <a:lvl4pPr marL="1137920" indent="-161925" algn="l" defTabSz="650240" rtl="0" eaLnBrk="1" latinLnBrk="0" hangingPunct="1">
        <a:lnSpc>
          <a:spcPct val="90000"/>
        </a:lnSpc>
        <a:spcBef>
          <a:spcPts val="355"/>
        </a:spcBef>
        <a:buFont typeface="Arial" panose="020B0604020202020204" pitchFamily="34" charset="0"/>
        <a:buChar char="•"/>
        <a:defRPr sz="1280" kern="1200">
          <a:solidFill>
            <a:schemeClr val="tx1"/>
          </a:solidFill>
          <a:latin typeface="+mn-lt"/>
          <a:ea typeface="+mn-ea"/>
          <a:cs typeface="+mn-cs"/>
        </a:defRPr>
      </a:lvl4pPr>
      <a:lvl5pPr marL="1463675" indent="-161925" algn="l" defTabSz="650240" rtl="0" eaLnBrk="1" latinLnBrk="0" hangingPunct="1">
        <a:lnSpc>
          <a:spcPct val="90000"/>
        </a:lnSpc>
        <a:spcBef>
          <a:spcPts val="355"/>
        </a:spcBef>
        <a:buFont typeface="Arial" panose="020B0604020202020204" pitchFamily="34" charset="0"/>
        <a:buChar char="•"/>
        <a:defRPr sz="1280" kern="1200">
          <a:solidFill>
            <a:schemeClr val="tx1"/>
          </a:solidFill>
          <a:latin typeface="+mn-lt"/>
          <a:ea typeface="+mn-ea"/>
          <a:cs typeface="+mn-cs"/>
        </a:defRPr>
      </a:lvl5pPr>
      <a:lvl6pPr marL="1788795" indent="-161925" algn="l" defTabSz="650240" rtl="0" eaLnBrk="1" latinLnBrk="0" hangingPunct="1">
        <a:lnSpc>
          <a:spcPct val="90000"/>
        </a:lnSpc>
        <a:spcBef>
          <a:spcPts val="355"/>
        </a:spcBef>
        <a:buFont typeface="Arial" panose="020B0604020202020204" pitchFamily="34" charset="0"/>
        <a:buChar char="•"/>
        <a:defRPr sz="1280" kern="1200">
          <a:solidFill>
            <a:schemeClr val="tx1"/>
          </a:solidFill>
          <a:latin typeface="+mn-lt"/>
          <a:ea typeface="+mn-ea"/>
          <a:cs typeface="+mn-cs"/>
        </a:defRPr>
      </a:lvl6pPr>
      <a:lvl7pPr marL="2113915" indent="-161925" algn="l" defTabSz="650240" rtl="0" eaLnBrk="1" latinLnBrk="0" hangingPunct="1">
        <a:lnSpc>
          <a:spcPct val="90000"/>
        </a:lnSpc>
        <a:spcBef>
          <a:spcPts val="355"/>
        </a:spcBef>
        <a:buFont typeface="Arial" panose="020B0604020202020204" pitchFamily="34" charset="0"/>
        <a:buChar char="•"/>
        <a:defRPr sz="1280" kern="1200">
          <a:solidFill>
            <a:schemeClr val="tx1"/>
          </a:solidFill>
          <a:latin typeface="+mn-lt"/>
          <a:ea typeface="+mn-ea"/>
          <a:cs typeface="+mn-cs"/>
        </a:defRPr>
      </a:lvl7pPr>
      <a:lvl8pPr marL="2439035" indent="-161925" algn="l" defTabSz="650240" rtl="0" eaLnBrk="1" latinLnBrk="0" hangingPunct="1">
        <a:lnSpc>
          <a:spcPct val="90000"/>
        </a:lnSpc>
        <a:spcBef>
          <a:spcPts val="355"/>
        </a:spcBef>
        <a:buFont typeface="Arial" panose="020B0604020202020204" pitchFamily="34" charset="0"/>
        <a:buChar char="•"/>
        <a:defRPr sz="1280" kern="1200">
          <a:solidFill>
            <a:schemeClr val="tx1"/>
          </a:solidFill>
          <a:latin typeface="+mn-lt"/>
          <a:ea typeface="+mn-ea"/>
          <a:cs typeface="+mn-cs"/>
        </a:defRPr>
      </a:lvl8pPr>
      <a:lvl9pPr marL="2764790" indent="-161925" algn="l" defTabSz="650240" rtl="0" eaLnBrk="1" latinLnBrk="0" hangingPunct="1">
        <a:lnSpc>
          <a:spcPct val="90000"/>
        </a:lnSpc>
        <a:spcBef>
          <a:spcPts val="355"/>
        </a:spcBef>
        <a:buFont typeface="Arial" panose="020B0604020202020204" pitchFamily="34" charset="0"/>
        <a:buChar char="•"/>
        <a:defRPr sz="1280" kern="1200">
          <a:solidFill>
            <a:schemeClr val="tx1"/>
          </a:solidFill>
          <a:latin typeface="+mn-lt"/>
          <a:ea typeface="+mn-ea"/>
          <a:cs typeface="+mn-cs"/>
        </a:defRPr>
      </a:lvl9pPr>
    </p:bodyStyle>
    <p:otherStyle>
      <a:defPPr>
        <a:defRPr lang="zh-CN"/>
      </a:defPPr>
      <a:lvl1pPr marL="0" algn="l" defTabSz="650240" rtl="0" eaLnBrk="1" latinLnBrk="0" hangingPunct="1">
        <a:defRPr sz="1280" kern="1200">
          <a:solidFill>
            <a:schemeClr val="tx1"/>
          </a:solidFill>
          <a:latin typeface="+mn-lt"/>
          <a:ea typeface="+mn-ea"/>
          <a:cs typeface="+mn-cs"/>
        </a:defRPr>
      </a:lvl1pPr>
      <a:lvl2pPr marL="325120" algn="l" defTabSz="650240" rtl="0" eaLnBrk="1" latinLnBrk="0" hangingPunct="1">
        <a:defRPr sz="1280" kern="1200">
          <a:solidFill>
            <a:schemeClr val="tx1"/>
          </a:solidFill>
          <a:latin typeface="+mn-lt"/>
          <a:ea typeface="+mn-ea"/>
          <a:cs typeface="+mn-cs"/>
        </a:defRPr>
      </a:lvl2pPr>
      <a:lvl3pPr marL="650240" algn="l" defTabSz="650240" rtl="0" eaLnBrk="1" latinLnBrk="0" hangingPunct="1">
        <a:defRPr sz="1280" kern="1200">
          <a:solidFill>
            <a:schemeClr val="tx1"/>
          </a:solidFill>
          <a:latin typeface="+mn-lt"/>
          <a:ea typeface="+mn-ea"/>
          <a:cs typeface="+mn-cs"/>
        </a:defRPr>
      </a:lvl3pPr>
      <a:lvl4pPr marL="975360" algn="l" defTabSz="650240" rtl="0" eaLnBrk="1" latinLnBrk="0" hangingPunct="1">
        <a:defRPr sz="1280" kern="1200">
          <a:solidFill>
            <a:schemeClr val="tx1"/>
          </a:solidFill>
          <a:latin typeface="+mn-lt"/>
          <a:ea typeface="+mn-ea"/>
          <a:cs typeface="+mn-cs"/>
        </a:defRPr>
      </a:lvl4pPr>
      <a:lvl5pPr marL="1300480" algn="l" defTabSz="650240" rtl="0" eaLnBrk="1" latinLnBrk="0" hangingPunct="1">
        <a:defRPr sz="1280" kern="1200">
          <a:solidFill>
            <a:schemeClr val="tx1"/>
          </a:solidFill>
          <a:latin typeface="+mn-lt"/>
          <a:ea typeface="+mn-ea"/>
          <a:cs typeface="+mn-cs"/>
        </a:defRPr>
      </a:lvl5pPr>
      <a:lvl6pPr marL="1626235" algn="l" defTabSz="650240" rtl="0" eaLnBrk="1" latinLnBrk="0" hangingPunct="1">
        <a:defRPr sz="1280" kern="1200">
          <a:solidFill>
            <a:schemeClr val="tx1"/>
          </a:solidFill>
          <a:latin typeface="+mn-lt"/>
          <a:ea typeface="+mn-ea"/>
          <a:cs typeface="+mn-cs"/>
        </a:defRPr>
      </a:lvl6pPr>
      <a:lvl7pPr marL="1951355" algn="l" defTabSz="650240" rtl="0" eaLnBrk="1" latinLnBrk="0" hangingPunct="1">
        <a:defRPr sz="1280" kern="1200">
          <a:solidFill>
            <a:schemeClr val="tx1"/>
          </a:solidFill>
          <a:latin typeface="+mn-lt"/>
          <a:ea typeface="+mn-ea"/>
          <a:cs typeface="+mn-cs"/>
        </a:defRPr>
      </a:lvl7pPr>
      <a:lvl8pPr marL="2276475" algn="l" defTabSz="650240" rtl="0" eaLnBrk="1" latinLnBrk="0" hangingPunct="1">
        <a:defRPr sz="1280" kern="1200">
          <a:solidFill>
            <a:schemeClr val="tx1"/>
          </a:solidFill>
          <a:latin typeface="+mn-lt"/>
          <a:ea typeface="+mn-ea"/>
          <a:cs typeface="+mn-cs"/>
        </a:defRPr>
      </a:lvl8pPr>
      <a:lvl9pPr marL="2601595" algn="l" defTabSz="650240" rtl="0" eaLnBrk="1" latinLnBrk="0" hangingPunct="1">
        <a:defRPr sz="12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2.xml"/><Relationship Id="rId7" Type="http://schemas.openxmlformats.org/officeDocument/2006/relationships/image" Target="../media/image4.jpe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3.jpeg"/><Relationship Id="rId5" Type="http://schemas.openxmlformats.org/officeDocument/2006/relationships/image" Target="../media/image2.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5.png"/><Relationship Id="rId5" Type="http://schemas.openxmlformats.org/officeDocument/2006/relationships/image" Target="../media/image6.jpe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audio" Target="../media/media3.m4a"/><Relationship Id="rId7" Type="http://schemas.openxmlformats.org/officeDocument/2006/relationships/image" Target="../media/image8.jpg"/><Relationship Id="rId2" Type="http://schemas.microsoft.com/office/2007/relationships/media" Target="../media/media3.m4a"/><Relationship Id="rId1" Type="http://schemas.openxmlformats.org/officeDocument/2006/relationships/tags" Target="../tags/tag1.xml"/><Relationship Id="rId6" Type="http://schemas.openxmlformats.org/officeDocument/2006/relationships/image" Target="../media/image7.png"/><Relationship Id="rId5" Type="http://schemas.openxmlformats.org/officeDocument/2006/relationships/notesSlide" Target="../notesSlides/notesSlide3.xml"/><Relationship Id="rId4"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audio" Target="../media/media4.m4a"/><Relationship Id="rId7" Type="http://schemas.openxmlformats.org/officeDocument/2006/relationships/image" Target="../media/image5.png"/><Relationship Id="rId2" Type="http://schemas.microsoft.com/office/2007/relationships/media" Target="../media/media4.m4a"/><Relationship Id="rId1" Type="http://schemas.openxmlformats.org/officeDocument/2006/relationships/tags" Target="../tags/tag2.xml"/><Relationship Id="rId6" Type="http://schemas.openxmlformats.org/officeDocument/2006/relationships/image" Target="../media/image9.png"/><Relationship Id="rId5" Type="http://schemas.openxmlformats.org/officeDocument/2006/relationships/notesSlide" Target="../notesSlides/notesSlide4.xml"/><Relationship Id="rId4"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audio" Target="../media/media5.m4a"/><Relationship Id="rId7" Type="http://schemas.openxmlformats.org/officeDocument/2006/relationships/image" Target="../media/image5.png"/><Relationship Id="rId2" Type="http://schemas.microsoft.com/office/2007/relationships/media" Target="../media/media5.m4a"/><Relationship Id="rId1" Type="http://schemas.openxmlformats.org/officeDocument/2006/relationships/tags" Target="../tags/tag3.xml"/><Relationship Id="rId6" Type="http://schemas.openxmlformats.org/officeDocument/2006/relationships/image" Target="../media/image10.jpg"/><Relationship Id="rId5" Type="http://schemas.openxmlformats.org/officeDocument/2006/relationships/notesSlide" Target="../notesSlides/notesSlide5.xml"/><Relationship Id="rId4"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audio" Target="../media/media6.m4a"/><Relationship Id="rId7" Type="http://schemas.openxmlformats.org/officeDocument/2006/relationships/image" Target="../media/image5.png"/><Relationship Id="rId2" Type="http://schemas.microsoft.com/office/2007/relationships/media" Target="../media/media6.m4a"/><Relationship Id="rId1" Type="http://schemas.openxmlformats.org/officeDocument/2006/relationships/tags" Target="../tags/tag4.xml"/><Relationship Id="rId6" Type="http://schemas.openxmlformats.org/officeDocument/2006/relationships/image" Target="../media/image11.jpg"/><Relationship Id="rId5" Type="http://schemas.openxmlformats.org/officeDocument/2006/relationships/notesSlide" Target="../notesSlides/notesSlide6.xml"/><Relationship Id="rId4"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5.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audio" Target="../media/media8.m4a"/><Relationship Id="rId7" Type="http://schemas.openxmlformats.org/officeDocument/2006/relationships/image" Target="../media/image5.png"/><Relationship Id="rId2" Type="http://schemas.microsoft.com/office/2007/relationships/media" Target="../media/media8.m4a"/><Relationship Id="rId1" Type="http://schemas.openxmlformats.org/officeDocument/2006/relationships/tags" Target="../tags/tag5.xml"/><Relationship Id="rId6" Type="http://schemas.openxmlformats.org/officeDocument/2006/relationships/image" Target="../media/image12.png"/><Relationship Id="rId5" Type="http://schemas.openxmlformats.org/officeDocument/2006/relationships/notesSlide" Target="../notesSlides/notesSlide8.xml"/><Relationship Id="rId4"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audio" Target="../media/media9.m4a"/><Relationship Id="rId7" Type="http://schemas.openxmlformats.org/officeDocument/2006/relationships/image" Target="../media/image14.jpg"/><Relationship Id="rId2" Type="http://schemas.microsoft.com/office/2007/relationships/media" Target="../media/media9.m4a"/><Relationship Id="rId1" Type="http://schemas.openxmlformats.org/officeDocument/2006/relationships/tags" Target="../tags/tag6.xml"/><Relationship Id="rId6" Type="http://schemas.openxmlformats.org/officeDocument/2006/relationships/image" Target="../media/image13.png"/><Relationship Id="rId5" Type="http://schemas.openxmlformats.org/officeDocument/2006/relationships/notesSlide" Target="../notesSlides/notesSlide9.xml"/><Relationship Id="rId4"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5.png"/><Relationship Id="rId5" Type="http://schemas.openxmlformats.org/officeDocument/2006/relationships/image" Target="../media/image15.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audio" Target="../media/media11.m4a"/><Relationship Id="rId2" Type="http://schemas.microsoft.com/office/2007/relationships/media" Target="../media/media11.m4a"/><Relationship Id="rId1" Type="http://schemas.openxmlformats.org/officeDocument/2006/relationships/tags" Target="../tags/tag7.xml"/><Relationship Id="rId6" Type="http://schemas.openxmlformats.org/officeDocument/2006/relationships/image" Target="../media/image5.png"/><Relationship Id="rId5" Type="http://schemas.openxmlformats.org/officeDocument/2006/relationships/notesSlide" Target="../notesSlides/notesSlide11.xml"/><Relationship Id="rId4"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audio" Target="../media/media12.m4a"/><Relationship Id="rId2" Type="http://schemas.microsoft.com/office/2007/relationships/media" Target="../media/media12.m4a"/><Relationship Id="rId1" Type="http://schemas.openxmlformats.org/officeDocument/2006/relationships/tags" Target="../tags/tag8.xml"/><Relationship Id="rId6" Type="http://schemas.openxmlformats.org/officeDocument/2006/relationships/image" Target="../media/image5.png"/><Relationship Id="rId5" Type="http://schemas.openxmlformats.org/officeDocument/2006/relationships/notesSlide" Target="../notesSlides/notesSlide12.xml"/><Relationship Id="rId4"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audio" Target="../media/media13.m4a"/><Relationship Id="rId2" Type="http://schemas.microsoft.com/office/2007/relationships/media" Target="../media/media13.m4a"/><Relationship Id="rId1" Type="http://schemas.openxmlformats.org/officeDocument/2006/relationships/tags" Target="../tags/tag9.xml"/><Relationship Id="rId6" Type="http://schemas.openxmlformats.org/officeDocument/2006/relationships/image" Target="../media/image5.png"/><Relationship Id="rId5" Type="http://schemas.openxmlformats.org/officeDocument/2006/relationships/notesSlide" Target="../notesSlides/notesSlide13.xml"/><Relationship Id="rId4"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audio" Target="../media/media14.m4a"/><Relationship Id="rId2" Type="http://schemas.microsoft.com/office/2007/relationships/media" Target="../media/media14.m4a"/><Relationship Id="rId1" Type="http://schemas.openxmlformats.org/officeDocument/2006/relationships/tags" Target="../tags/tag10.xml"/><Relationship Id="rId6" Type="http://schemas.openxmlformats.org/officeDocument/2006/relationships/image" Target="../media/image5.png"/><Relationship Id="rId5" Type="http://schemas.openxmlformats.org/officeDocument/2006/relationships/notesSlide" Target="../notesSlides/notesSlide14.xml"/><Relationship Id="rId4"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audio" Target="../media/media15.m4a"/><Relationship Id="rId2" Type="http://schemas.microsoft.com/office/2007/relationships/media" Target="../media/media15.m4a"/><Relationship Id="rId1" Type="http://schemas.openxmlformats.org/officeDocument/2006/relationships/tags" Target="../tags/tag11.xml"/><Relationship Id="rId6" Type="http://schemas.openxmlformats.org/officeDocument/2006/relationships/image" Target="../media/image5.png"/><Relationship Id="rId5" Type="http://schemas.openxmlformats.org/officeDocument/2006/relationships/notesSlide" Target="../notesSlides/notesSlide15.xml"/><Relationship Id="rId4"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audio" Target="../media/media16.m4a"/><Relationship Id="rId7" Type="http://schemas.openxmlformats.org/officeDocument/2006/relationships/image" Target="../media/image5.png"/><Relationship Id="rId2" Type="http://schemas.microsoft.com/office/2007/relationships/media" Target="../media/media16.m4a"/><Relationship Id="rId1" Type="http://schemas.openxmlformats.org/officeDocument/2006/relationships/tags" Target="../tags/tag12.xml"/><Relationship Id="rId6" Type="http://schemas.openxmlformats.org/officeDocument/2006/relationships/image" Target="../media/image16.png"/><Relationship Id="rId5" Type="http://schemas.openxmlformats.org/officeDocument/2006/relationships/notesSlide" Target="../notesSlides/notesSlide16.xml"/><Relationship Id="rId4"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7.m4a"/><Relationship Id="rId1" Type="http://schemas.microsoft.com/office/2007/relationships/media" Target="../media/media17.m4a"/><Relationship Id="rId5" Type="http://schemas.openxmlformats.org/officeDocument/2006/relationships/image" Target="../media/image5.pn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8.m4a"/><Relationship Id="rId1" Type="http://schemas.microsoft.com/office/2007/relationships/media" Target="../media/media18.m4a"/><Relationship Id="rId5" Type="http://schemas.openxmlformats.org/officeDocument/2006/relationships/image" Target="../media/image5.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9.m4a"/><Relationship Id="rId1" Type="http://schemas.microsoft.com/office/2007/relationships/media" Target="../media/media19.m4a"/><Relationship Id="rId5" Type="http://schemas.openxmlformats.org/officeDocument/2006/relationships/image" Target="../media/image5.png"/><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0.m4a"/><Relationship Id="rId1" Type="http://schemas.microsoft.com/office/2007/relationships/media" Target="../media/media20.m4a"/><Relationship Id="rId6" Type="http://schemas.openxmlformats.org/officeDocument/2006/relationships/image" Target="../media/image5.png"/><Relationship Id="rId5" Type="http://schemas.openxmlformats.org/officeDocument/2006/relationships/image" Target="../media/image17.png"/><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1.m4a"/><Relationship Id="rId1" Type="http://schemas.microsoft.com/office/2007/relationships/media" Target="../media/media21.m4a"/><Relationship Id="rId6" Type="http://schemas.openxmlformats.org/officeDocument/2006/relationships/image" Target="../media/image5.png"/><Relationship Id="rId5" Type="http://schemas.openxmlformats.org/officeDocument/2006/relationships/image" Target="../media/image18.png"/><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2.m4a"/><Relationship Id="rId1" Type="http://schemas.microsoft.com/office/2007/relationships/media" Target="../media/media22.m4a"/><Relationship Id="rId5" Type="http://schemas.openxmlformats.org/officeDocument/2006/relationships/image" Target="../media/image5.png"/><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2.xml"/><Relationship Id="rId7" Type="http://schemas.openxmlformats.org/officeDocument/2006/relationships/image" Target="../media/image4.jpeg"/><Relationship Id="rId2" Type="http://schemas.openxmlformats.org/officeDocument/2006/relationships/audio" Target="../media/media23.m4a"/><Relationship Id="rId1" Type="http://schemas.microsoft.com/office/2007/relationships/media" Target="../media/media23.m4a"/><Relationship Id="rId6" Type="http://schemas.openxmlformats.org/officeDocument/2006/relationships/image" Target="../media/image3.jpeg"/><Relationship Id="rId5" Type="http://schemas.openxmlformats.org/officeDocument/2006/relationships/image" Target="../media/image2.jpeg"/><Relationship Id="rId4" Type="http://schemas.openxmlformats.org/officeDocument/2006/relationships/notesSlide" Target="../notesSlides/notesSlide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图片 34" descr="C:\Users\lenovo\Desktop\未标题-3.jpg未标题-3"/>
          <p:cNvPicPr>
            <a:picLocks noChangeAspect="1"/>
          </p:cNvPicPr>
          <p:nvPr/>
        </p:nvPicPr>
        <p:blipFill>
          <a:blip r:embed="rId5"/>
          <a:srcRect/>
          <a:stretch>
            <a:fillRect/>
          </a:stretch>
        </p:blipFill>
        <p:spPr>
          <a:xfrm>
            <a:off x="156528" y="300355"/>
            <a:ext cx="10057765" cy="4689475"/>
          </a:xfrm>
          <a:prstGeom prst="rect">
            <a:avLst/>
          </a:prstGeom>
          <a:ln>
            <a:noFill/>
          </a:ln>
          <a:effectLst/>
        </p:spPr>
      </p:pic>
      <p:sp>
        <p:nvSpPr>
          <p:cNvPr id="16" name="任意多边形 15"/>
          <p:cNvSpPr/>
          <p:nvPr/>
        </p:nvSpPr>
        <p:spPr>
          <a:xfrm rot="1799903">
            <a:off x="5383015" y="-318999"/>
            <a:ext cx="4527635" cy="7082376"/>
          </a:xfrm>
          <a:custGeom>
            <a:avLst/>
            <a:gdLst>
              <a:gd name="connsiteX0" fmla="*/ 0 w 6037178"/>
              <a:gd name="connsiteY0" fmla="*/ 1499483 h 9443686"/>
              <a:gd name="connsiteX1" fmla="*/ 2597350 w 6037178"/>
              <a:gd name="connsiteY1" fmla="*/ 0 h 9443686"/>
              <a:gd name="connsiteX2" fmla="*/ 6037178 w 6037178"/>
              <a:gd name="connsiteY2" fmla="*/ 5958347 h 9443686"/>
              <a:gd name="connsiteX3" fmla="*/ 0 w 6037178"/>
              <a:gd name="connsiteY3" fmla="*/ 9443686 h 9443686"/>
            </a:gdLst>
            <a:ahLst/>
            <a:cxnLst>
              <a:cxn ang="0">
                <a:pos x="connsiteX0" y="connsiteY0"/>
              </a:cxn>
              <a:cxn ang="0">
                <a:pos x="connsiteX1" y="connsiteY1"/>
              </a:cxn>
              <a:cxn ang="0">
                <a:pos x="connsiteX2" y="connsiteY2"/>
              </a:cxn>
              <a:cxn ang="0">
                <a:pos x="connsiteX3" y="connsiteY3"/>
              </a:cxn>
            </a:cxnLst>
            <a:rect l="l" t="t" r="r" b="b"/>
            <a:pathLst>
              <a:path w="6037178" h="9443686">
                <a:moveTo>
                  <a:pt x="0" y="1499483"/>
                </a:moveTo>
                <a:lnTo>
                  <a:pt x="2597350" y="0"/>
                </a:lnTo>
                <a:lnTo>
                  <a:pt x="6037178" y="5958347"/>
                </a:lnTo>
                <a:lnTo>
                  <a:pt x="0" y="9443686"/>
                </a:lnTo>
                <a:close/>
              </a:path>
            </a:pathLst>
          </a:custGeom>
          <a:blipFill dpi="0" rotWithShape="0">
            <a:blip r:embed="rId6" cstate="print">
              <a:extLst>
                <a:ext uri="{28A0092B-C50C-407E-A947-70E740481C1C}">
                  <a14:useLocalDpi xmlns:a14="http://schemas.microsoft.com/office/drawing/2010/main" val="0"/>
                </a:ext>
              </a:extLst>
            </a:blip>
            <a:srcRect/>
            <a:stretch>
              <a:fillRect l="-22000" t="-8000" r="-26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fontAlgn="base">
              <a:spcBef>
                <a:spcPct val="0"/>
              </a:spcBef>
              <a:spcAft>
                <a:spcPct val="0"/>
              </a:spcAft>
            </a:pPr>
            <a:endParaRPr lang="zh-CN" altLang="en-US" sz="100" kern="1200">
              <a:solidFill>
                <a:prstClr val="white"/>
              </a:solidFill>
              <a:latin typeface="Arial" panose="020B0604020202020204" pitchFamily="34" charset="0"/>
              <a:ea typeface="微软雅黑"/>
              <a:cs typeface="+mn-cs"/>
            </a:endParaRPr>
          </a:p>
        </p:txBody>
      </p:sp>
      <p:sp>
        <p:nvSpPr>
          <p:cNvPr id="5" name="等腰三角形 4"/>
          <p:cNvSpPr/>
          <p:nvPr/>
        </p:nvSpPr>
        <p:spPr>
          <a:xfrm>
            <a:off x="2278506" y="465649"/>
            <a:ext cx="4586988" cy="3954300"/>
          </a:xfrm>
          <a:prstGeom prst="triangl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fontAlgn="base">
              <a:spcBef>
                <a:spcPct val="0"/>
              </a:spcBef>
              <a:spcAft>
                <a:spcPct val="0"/>
              </a:spcAft>
            </a:pPr>
            <a:endParaRPr lang="zh-CN" altLang="en-US" sz="100" kern="1200">
              <a:solidFill>
                <a:prstClr val="white"/>
              </a:solidFill>
              <a:latin typeface="Arial" panose="020B0604020202020204" pitchFamily="34" charset="0"/>
              <a:ea typeface="微软雅黑"/>
              <a:cs typeface="+mn-cs"/>
            </a:endParaRPr>
          </a:p>
        </p:txBody>
      </p:sp>
      <p:sp>
        <p:nvSpPr>
          <p:cNvPr id="22" name="任意多边形 21"/>
          <p:cNvSpPr/>
          <p:nvPr/>
        </p:nvSpPr>
        <p:spPr>
          <a:xfrm>
            <a:off x="2693181" y="952529"/>
            <a:ext cx="2784032" cy="3239342"/>
          </a:xfrm>
          <a:custGeom>
            <a:avLst/>
            <a:gdLst>
              <a:gd name="connsiteX0" fmla="*/ 2505229 w 3712246"/>
              <a:gd name="connsiteY0" fmla="*/ 0 h 4319359"/>
              <a:gd name="connsiteX1" fmla="*/ 3712246 w 3712246"/>
              <a:gd name="connsiteY1" fmla="*/ 2081064 h 4319359"/>
              <a:gd name="connsiteX2" fmla="*/ 2398529 w 3712246"/>
              <a:gd name="connsiteY2" fmla="*/ 4319359 h 4319359"/>
              <a:gd name="connsiteX3" fmla="*/ 0 w 3712246"/>
              <a:gd name="connsiteY3" fmla="*/ 4319359 h 4319359"/>
            </a:gdLst>
            <a:ahLst/>
            <a:cxnLst>
              <a:cxn ang="0">
                <a:pos x="connsiteX0" y="connsiteY0"/>
              </a:cxn>
              <a:cxn ang="0">
                <a:pos x="connsiteX1" y="connsiteY1"/>
              </a:cxn>
              <a:cxn ang="0">
                <a:pos x="connsiteX2" y="connsiteY2"/>
              </a:cxn>
              <a:cxn ang="0">
                <a:pos x="connsiteX3" y="connsiteY3"/>
              </a:cxn>
            </a:cxnLst>
            <a:rect l="l" t="t" r="r" b="b"/>
            <a:pathLst>
              <a:path w="3712246" h="4319359">
                <a:moveTo>
                  <a:pt x="2505229" y="0"/>
                </a:moveTo>
                <a:lnTo>
                  <a:pt x="3712246" y="2081064"/>
                </a:lnTo>
                <a:lnTo>
                  <a:pt x="2398529" y="4319359"/>
                </a:lnTo>
                <a:lnTo>
                  <a:pt x="0" y="4319359"/>
                </a:lnTo>
                <a:close/>
              </a:path>
            </a:pathLst>
          </a:custGeom>
          <a:solidFill>
            <a:schemeClr val="bg1">
              <a:lumMod val="95000"/>
            </a:schemeClr>
          </a:solidFill>
          <a:ln w="47625">
            <a:solidFill>
              <a:schemeClr val="bg1">
                <a:lumMod val="9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fontAlgn="base">
              <a:spcBef>
                <a:spcPct val="0"/>
              </a:spcBef>
              <a:spcAft>
                <a:spcPct val="0"/>
              </a:spcAft>
            </a:pPr>
            <a:endParaRPr lang="zh-CN" altLang="en-US" sz="100" kern="1200">
              <a:solidFill>
                <a:prstClr val="white"/>
              </a:solidFill>
              <a:latin typeface="Arial" panose="020B0604020202020204" pitchFamily="34" charset="0"/>
              <a:ea typeface="微软雅黑"/>
              <a:cs typeface="+mn-cs"/>
            </a:endParaRPr>
          </a:p>
        </p:txBody>
      </p:sp>
      <p:sp>
        <p:nvSpPr>
          <p:cNvPr id="17" name="直角三角形 16"/>
          <p:cNvSpPr/>
          <p:nvPr/>
        </p:nvSpPr>
        <p:spPr>
          <a:xfrm rot="5400000">
            <a:off x="-537423" y="470955"/>
            <a:ext cx="2566167" cy="1536540"/>
          </a:xfrm>
          <a:prstGeom prst="rtTriangle">
            <a:avLst/>
          </a:prstGeom>
          <a:solidFill>
            <a:srgbClr val="F2B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fontAlgn="base">
              <a:spcBef>
                <a:spcPct val="0"/>
              </a:spcBef>
              <a:spcAft>
                <a:spcPct val="0"/>
              </a:spcAft>
            </a:pPr>
            <a:endParaRPr lang="zh-CN" altLang="en-US" sz="100" kern="1200">
              <a:solidFill>
                <a:prstClr val="white"/>
              </a:solidFill>
              <a:latin typeface="Arial" panose="020B0604020202020204" pitchFamily="34" charset="0"/>
              <a:ea typeface="微软雅黑"/>
              <a:cs typeface="+mn-cs"/>
            </a:endParaRPr>
          </a:p>
        </p:txBody>
      </p:sp>
      <p:sp>
        <p:nvSpPr>
          <p:cNvPr id="18" name="直角三角形 17"/>
          <p:cNvSpPr/>
          <p:nvPr/>
        </p:nvSpPr>
        <p:spPr>
          <a:xfrm rot="16200000">
            <a:off x="6694056" y="2686495"/>
            <a:ext cx="3020620" cy="1894008"/>
          </a:xfrm>
          <a:prstGeom prst="rtTriangle">
            <a:avLst/>
          </a:prstGeom>
          <a:solidFill>
            <a:srgbClr val="0023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fontAlgn="base">
              <a:spcBef>
                <a:spcPct val="0"/>
              </a:spcBef>
              <a:spcAft>
                <a:spcPct val="0"/>
              </a:spcAft>
            </a:pPr>
            <a:endParaRPr lang="zh-CN" altLang="en-US" sz="100" kern="1200">
              <a:solidFill>
                <a:prstClr val="white"/>
              </a:solidFill>
              <a:latin typeface="Arial" panose="020B0604020202020204" pitchFamily="34" charset="0"/>
              <a:ea typeface="微软雅黑"/>
              <a:cs typeface="+mn-cs"/>
            </a:endParaRPr>
          </a:p>
        </p:txBody>
      </p:sp>
      <p:sp>
        <p:nvSpPr>
          <p:cNvPr id="19" name="等腰三角形 18"/>
          <p:cNvSpPr/>
          <p:nvPr/>
        </p:nvSpPr>
        <p:spPr>
          <a:xfrm>
            <a:off x="4089855" y="2248862"/>
            <a:ext cx="2518461" cy="2171087"/>
          </a:xfrm>
          <a:prstGeom prst="triangle">
            <a:avLst/>
          </a:prstGeom>
          <a:noFill/>
          <a:ln w="47625">
            <a:solidFill>
              <a:srgbClr val="00235F">
                <a:alpha val="41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fontAlgn="base">
              <a:spcBef>
                <a:spcPct val="0"/>
              </a:spcBef>
              <a:spcAft>
                <a:spcPct val="0"/>
              </a:spcAft>
            </a:pPr>
            <a:endParaRPr lang="zh-CN" altLang="en-US" sz="100" kern="1200">
              <a:solidFill>
                <a:prstClr val="white"/>
              </a:solidFill>
              <a:latin typeface="Arial" panose="020B0604020202020204" pitchFamily="34" charset="0"/>
              <a:ea typeface="微软雅黑"/>
              <a:cs typeface="+mn-cs"/>
            </a:endParaRPr>
          </a:p>
        </p:txBody>
      </p:sp>
      <p:sp>
        <p:nvSpPr>
          <p:cNvPr id="20" name="等腰三角形 19"/>
          <p:cNvSpPr/>
          <p:nvPr/>
        </p:nvSpPr>
        <p:spPr>
          <a:xfrm>
            <a:off x="5564373" y="2751983"/>
            <a:ext cx="1541100" cy="1328535"/>
          </a:xfrm>
          <a:prstGeom prst="triangle">
            <a:avLst/>
          </a:prstGeom>
          <a:solidFill>
            <a:srgbClr val="00235F">
              <a:alpha val="60000"/>
            </a:srgb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fontAlgn="base">
              <a:spcBef>
                <a:spcPct val="0"/>
              </a:spcBef>
              <a:spcAft>
                <a:spcPct val="0"/>
              </a:spcAft>
            </a:pPr>
            <a:endParaRPr lang="zh-CN" altLang="en-US" sz="100" kern="1200">
              <a:solidFill>
                <a:prstClr val="white"/>
              </a:solidFill>
              <a:latin typeface="Arial" panose="020B0604020202020204" pitchFamily="34" charset="0"/>
              <a:ea typeface="微软雅黑"/>
              <a:cs typeface="+mn-cs"/>
            </a:endParaRPr>
          </a:p>
        </p:txBody>
      </p:sp>
      <p:cxnSp>
        <p:nvCxnSpPr>
          <p:cNvPr id="24" name="直接连接符 23"/>
          <p:cNvCxnSpPr/>
          <p:nvPr/>
        </p:nvCxnSpPr>
        <p:spPr>
          <a:xfrm flipV="1">
            <a:off x="379567" y="6033"/>
            <a:ext cx="2993220" cy="5137776"/>
          </a:xfrm>
          <a:prstGeom prst="line">
            <a:avLst/>
          </a:prstGeom>
          <a:ln w="31750">
            <a:solidFill>
              <a:schemeClr val="bg1">
                <a:lumMod val="95000"/>
                <a:alpha val="91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V="1">
            <a:off x="7257529" y="6628"/>
            <a:ext cx="1592821" cy="2730465"/>
          </a:xfrm>
          <a:prstGeom prst="line">
            <a:avLst/>
          </a:prstGeom>
          <a:ln w="31750">
            <a:solidFill>
              <a:schemeClr val="bg1">
                <a:alpha val="91000"/>
              </a:schemeClr>
            </a:solidFill>
          </a:ln>
        </p:spPr>
        <p:style>
          <a:lnRef idx="1">
            <a:schemeClr val="accent1"/>
          </a:lnRef>
          <a:fillRef idx="0">
            <a:schemeClr val="accent1"/>
          </a:fillRef>
          <a:effectRef idx="0">
            <a:schemeClr val="accent1"/>
          </a:effectRef>
          <a:fontRef idx="minor">
            <a:schemeClr val="tx1"/>
          </a:fontRef>
        </p:style>
      </p:cxnSp>
      <p:sp>
        <p:nvSpPr>
          <p:cNvPr id="28" name="矩形 27"/>
          <p:cNvSpPr/>
          <p:nvPr/>
        </p:nvSpPr>
        <p:spPr>
          <a:xfrm rot="1802990">
            <a:off x="5316868" y="395074"/>
            <a:ext cx="65952" cy="6280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fontAlgn="base">
              <a:spcBef>
                <a:spcPct val="0"/>
              </a:spcBef>
              <a:spcAft>
                <a:spcPct val="0"/>
              </a:spcAft>
            </a:pPr>
            <a:endParaRPr lang="zh-CN" altLang="en-US" sz="100" kern="1200">
              <a:solidFill>
                <a:prstClr val="white"/>
              </a:solidFill>
              <a:latin typeface="Arial" panose="020B0604020202020204" pitchFamily="34" charset="0"/>
              <a:ea typeface="微软雅黑"/>
              <a:cs typeface="+mn-cs"/>
            </a:endParaRPr>
          </a:p>
        </p:txBody>
      </p:sp>
      <p:sp>
        <p:nvSpPr>
          <p:cNvPr id="29" name="矩形 28"/>
          <p:cNvSpPr/>
          <p:nvPr/>
        </p:nvSpPr>
        <p:spPr>
          <a:xfrm rot="1802990">
            <a:off x="5310533" y="712768"/>
            <a:ext cx="65952" cy="628029"/>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fontAlgn="base">
              <a:spcBef>
                <a:spcPct val="0"/>
              </a:spcBef>
              <a:spcAft>
                <a:spcPct val="0"/>
              </a:spcAft>
            </a:pPr>
            <a:endParaRPr lang="zh-CN" altLang="en-US" sz="100" kern="1200">
              <a:solidFill>
                <a:prstClr val="white"/>
              </a:solidFill>
              <a:latin typeface="Arial" panose="020B0604020202020204" pitchFamily="34" charset="0"/>
              <a:ea typeface="微软雅黑"/>
              <a:cs typeface="+mn-cs"/>
            </a:endParaRPr>
          </a:p>
        </p:txBody>
      </p:sp>
      <p:sp>
        <p:nvSpPr>
          <p:cNvPr id="30" name="矩形 29"/>
          <p:cNvSpPr/>
          <p:nvPr/>
        </p:nvSpPr>
        <p:spPr>
          <a:xfrm rot="1802990">
            <a:off x="5605121" y="518183"/>
            <a:ext cx="65952" cy="62802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fontAlgn="base">
              <a:spcBef>
                <a:spcPct val="0"/>
              </a:spcBef>
              <a:spcAft>
                <a:spcPct val="0"/>
              </a:spcAft>
            </a:pPr>
            <a:endParaRPr lang="zh-CN" altLang="en-US" sz="100" kern="1200">
              <a:solidFill>
                <a:prstClr val="white"/>
              </a:solidFill>
              <a:latin typeface="Arial" panose="020B0604020202020204" pitchFamily="34" charset="0"/>
              <a:ea typeface="微软雅黑"/>
              <a:cs typeface="+mn-cs"/>
            </a:endParaRPr>
          </a:p>
        </p:txBody>
      </p:sp>
      <p:sp>
        <p:nvSpPr>
          <p:cNvPr id="21" name="矩形 259"/>
          <p:cNvSpPr>
            <a:spLocks noChangeArrowheads="1"/>
          </p:cNvSpPr>
          <p:nvPr/>
        </p:nvSpPr>
        <p:spPr bwMode="auto">
          <a:xfrm>
            <a:off x="-13654" y="543876"/>
            <a:ext cx="6425441" cy="1791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2400" b="1" dirty="0"/>
              <a:t>The Social Consequences of Job Crafting: </a:t>
            </a:r>
          </a:p>
          <a:p>
            <a:pPr algn="ctr">
              <a:buNone/>
            </a:pPr>
            <a:r>
              <a:rPr lang="en-US" altLang="zh-CN" sz="2400" b="1" dirty="0"/>
              <a:t>An Examination of Crafting Type </a:t>
            </a:r>
          </a:p>
          <a:p>
            <a:pPr algn="ctr">
              <a:buNone/>
            </a:pPr>
            <a:r>
              <a:rPr lang="en-US" altLang="zh-CN" sz="2400" b="1" dirty="0"/>
              <a:t>on Emotional and Behavioral Reactions </a:t>
            </a:r>
          </a:p>
          <a:p>
            <a:pPr algn="ctr">
              <a:buNone/>
            </a:pPr>
            <a:r>
              <a:rPr lang="en-US" altLang="zh-CN" sz="2400" b="1" dirty="0"/>
              <a:t>of Co-worker</a:t>
            </a:r>
            <a:endParaRPr lang="en-US" sz="2400" b="1" kern="1200" cap="all" dirty="0">
              <a:solidFill>
                <a:prstClr val="black">
                  <a:lumMod val="75000"/>
                  <a:lumOff val="25000"/>
                </a:prstClr>
              </a:solidFill>
              <a:latin typeface="+mn-ea"/>
              <a:ea typeface="+mn-ea"/>
              <a:cs typeface="Arial" panose="020B0604020202020204" pitchFamily="34" charset="0"/>
            </a:endParaRPr>
          </a:p>
        </p:txBody>
      </p:sp>
      <p:pic>
        <p:nvPicPr>
          <p:cNvPr id="23" name="Picture 2" descr="F:\百度云同步盘\上财\学校制度\商学院logo\文案用\商学院LOGO-图文组合.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39588" y="4361662"/>
            <a:ext cx="2527176" cy="675378"/>
          </a:xfrm>
          <a:prstGeom prst="rect">
            <a:avLst/>
          </a:prstGeom>
          <a:noFill/>
          <a:extLst>
            <a:ext uri="{909E8E84-426E-40DD-AFC4-6F175D3DCCD1}">
              <a14:hiddenFill xmlns:a14="http://schemas.microsoft.com/office/drawing/2010/main">
                <a:solidFill>
                  <a:srgbClr val="FFFFFF"/>
                </a:solidFill>
              </a14:hiddenFill>
            </a:ext>
          </a:extLst>
        </p:spPr>
      </p:pic>
      <p:sp>
        <p:nvSpPr>
          <p:cNvPr id="25" name="矩形 259">
            <a:extLst>
              <a:ext uri="{FF2B5EF4-FFF2-40B4-BE49-F238E27FC236}">
                <a16:creationId xmlns:a16="http://schemas.microsoft.com/office/drawing/2014/main" id="{618DFFCA-4FD9-415F-A704-8CB246A5CF4C}"/>
              </a:ext>
            </a:extLst>
          </p:cNvPr>
          <p:cNvSpPr>
            <a:spLocks noChangeArrowheads="1"/>
          </p:cNvSpPr>
          <p:nvPr/>
        </p:nvSpPr>
        <p:spPr bwMode="auto">
          <a:xfrm>
            <a:off x="1229634" y="2549204"/>
            <a:ext cx="3967856" cy="860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fontAlgn="base">
              <a:spcAft>
                <a:spcPct val="0"/>
              </a:spcAft>
              <a:buNone/>
            </a:pPr>
            <a:r>
              <a:rPr lang="en-US" altLang="zh-CN" sz="1560" b="1" cap="all" dirty="0" err="1">
                <a:solidFill>
                  <a:prstClr val="black">
                    <a:lumMod val="50000"/>
                    <a:lumOff val="50000"/>
                  </a:prstClr>
                </a:solidFill>
                <a:latin typeface="Arial"/>
                <a:cs typeface="Arial" panose="020B0604020202020204" pitchFamily="34" charset="0"/>
                <a:sym typeface="+mn-ea"/>
              </a:rPr>
              <a:t>ZHIjun</a:t>
            </a:r>
            <a:r>
              <a:rPr lang="en-US" altLang="zh-CN" sz="1560" b="1" cap="all" dirty="0">
                <a:solidFill>
                  <a:prstClr val="black">
                    <a:lumMod val="50000"/>
                    <a:lumOff val="50000"/>
                  </a:prstClr>
                </a:solidFill>
                <a:latin typeface="Arial"/>
                <a:cs typeface="Arial" panose="020B0604020202020204" pitchFamily="34" charset="0"/>
                <a:sym typeface="+mn-ea"/>
              </a:rPr>
              <a:t> Chen &amp; Feifan Yang </a:t>
            </a:r>
          </a:p>
          <a:p>
            <a:pPr algn="ctr" fontAlgn="base">
              <a:spcAft>
                <a:spcPct val="0"/>
              </a:spcAft>
              <a:buNone/>
            </a:pPr>
            <a:r>
              <a:rPr lang="en-US" altLang="en-US" sz="1560" b="1" cap="all" dirty="0">
                <a:solidFill>
                  <a:prstClr val="black">
                    <a:lumMod val="50000"/>
                    <a:lumOff val="50000"/>
                  </a:prstClr>
                </a:solidFill>
                <a:latin typeface="Arial"/>
                <a:cs typeface="Arial" panose="020B0604020202020204" pitchFamily="34" charset="0"/>
                <a:sym typeface="+mn-ea"/>
              </a:rPr>
              <a:t>Shanghai University of Finance and Economics</a:t>
            </a:r>
            <a:endParaRPr lang="en-US" altLang="en-US" sz="1560" b="1" kern="1200" cap="all" dirty="0">
              <a:solidFill>
                <a:prstClr val="black">
                  <a:lumMod val="50000"/>
                  <a:lumOff val="50000"/>
                </a:prstClr>
              </a:solidFill>
              <a:latin typeface="Arial"/>
              <a:cs typeface="Arial" panose="020B0604020202020204" pitchFamily="34" charset="0"/>
              <a:sym typeface="+mn-ea"/>
            </a:endParaRPr>
          </a:p>
        </p:txBody>
      </p:sp>
      <p:pic>
        <p:nvPicPr>
          <p:cNvPr id="2" name="音频 1">
            <a:hlinkClick r:id="" action="ppaction://media"/>
            <a:extLst>
              <a:ext uri="{FF2B5EF4-FFF2-40B4-BE49-F238E27FC236}">
                <a16:creationId xmlns:a16="http://schemas.microsoft.com/office/drawing/2014/main" id="{D606F6EE-9DFB-438D-A6B2-D7287F2677ED}"/>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521700" y="4521200"/>
            <a:ext cx="406400" cy="406400"/>
          </a:xfrm>
          <a:prstGeom prst="rect">
            <a:avLst/>
          </a:prstGeom>
        </p:spPr>
      </p:pic>
    </p:spTree>
  </p:cSld>
  <p:clrMapOvr>
    <a:masterClrMapping/>
  </p:clrMapOvr>
  <p:transition spd="slow" advTm="19916">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10" presetClass="entr" presetSubtype="0" fill="hold" nodeType="afterEffect">
                                  <p:stCondLst>
                                    <p:cond delay="0"/>
                                  </p:stCondLst>
                                  <p:childTnLst>
                                    <p:set>
                                      <p:cBhvr>
                                        <p:cTn id="9" dur="1" fill="hold">
                                          <p:stCondLst>
                                            <p:cond delay="0"/>
                                          </p:stCondLst>
                                        </p:cTn>
                                        <p:tgtEl>
                                          <p:spTgt spid="35"/>
                                        </p:tgtEl>
                                        <p:attrNameLst>
                                          <p:attrName>style.visibility</p:attrName>
                                        </p:attrNameLst>
                                      </p:cBhvr>
                                      <p:to>
                                        <p:strVal val="visible"/>
                                      </p:to>
                                    </p:set>
                                    <p:animEffect transition="in" filter="fade">
                                      <p:cBhvr>
                                        <p:cTn id="10" dur="1000"/>
                                        <p:tgtEl>
                                          <p:spTgt spid="35"/>
                                        </p:tgtEl>
                                      </p:cBhvr>
                                    </p:animEffect>
                                  </p:childTnLst>
                                </p:cTn>
                              </p:par>
                            </p:childTnLst>
                          </p:cTn>
                        </p:par>
                        <p:par>
                          <p:cTn id="11" fill="hold">
                            <p:stCondLst>
                              <p:cond delay="1000"/>
                            </p:stCondLst>
                            <p:childTnLst>
                              <p:par>
                                <p:cTn id="12" presetID="2" presetClass="entr" presetSubtype="9" fill="hold" grpId="0" nodeType="afterEffect">
                                  <p:stCondLst>
                                    <p:cond delay="0"/>
                                  </p:stCondLst>
                                  <p:childTnLst>
                                    <p:set>
                                      <p:cBhvr>
                                        <p:cTn id="13" dur="1" fill="hold">
                                          <p:stCondLst>
                                            <p:cond delay="0"/>
                                          </p:stCondLst>
                                        </p:cTn>
                                        <p:tgtEl>
                                          <p:spTgt spid="17"/>
                                        </p:tgtEl>
                                        <p:attrNameLst>
                                          <p:attrName>style.visibility</p:attrName>
                                        </p:attrNameLst>
                                      </p:cBhvr>
                                      <p:to>
                                        <p:strVal val="visible"/>
                                      </p:to>
                                    </p:set>
                                    <p:anim calcmode="lin" valueType="num">
                                      <p:cBhvr additive="base">
                                        <p:cTn id="14" dur="500" fill="hold"/>
                                        <p:tgtEl>
                                          <p:spTgt spid="17"/>
                                        </p:tgtEl>
                                        <p:attrNameLst>
                                          <p:attrName>ppt_x</p:attrName>
                                        </p:attrNameLst>
                                      </p:cBhvr>
                                      <p:tavLst>
                                        <p:tav tm="0">
                                          <p:val>
                                            <p:strVal val="0-#ppt_w/2"/>
                                          </p:val>
                                        </p:tav>
                                        <p:tav tm="100000">
                                          <p:val>
                                            <p:strVal val="#ppt_x"/>
                                          </p:val>
                                        </p:tav>
                                      </p:tavLst>
                                    </p:anim>
                                    <p:anim calcmode="lin" valueType="num">
                                      <p:cBhvr additive="base">
                                        <p:cTn id="15" dur="500" fill="hold"/>
                                        <p:tgtEl>
                                          <p:spTgt spid="17"/>
                                        </p:tgtEl>
                                        <p:attrNameLst>
                                          <p:attrName>ppt_y</p:attrName>
                                        </p:attrNameLst>
                                      </p:cBhvr>
                                      <p:tavLst>
                                        <p:tav tm="0">
                                          <p:val>
                                            <p:strVal val="0-#ppt_h/2"/>
                                          </p:val>
                                        </p:tav>
                                        <p:tav tm="100000">
                                          <p:val>
                                            <p:strVal val="#ppt_y"/>
                                          </p:val>
                                        </p:tav>
                                      </p:tavLst>
                                    </p:anim>
                                  </p:childTnLst>
                                </p:cTn>
                              </p:par>
                              <p:par>
                                <p:cTn id="16" presetID="2" presetClass="entr" presetSubtype="6" fill="hold" grpId="0" nodeType="withEffect">
                                  <p:stCondLst>
                                    <p:cond delay="0"/>
                                  </p:stCondLst>
                                  <p:childTnLst>
                                    <p:set>
                                      <p:cBhvr>
                                        <p:cTn id="17" dur="1" fill="hold">
                                          <p:stCondLst>
                                            <p:cond delay="0"/>
                                          </p:stCondLst>
                                        </p:cTn>
                                        <p:tgtEl>
                                          <p:spTgt spid="18"/>
                                        </p:tgtEl>
                                        <p:attrNameLst>
                                          <p:attrName>style.visibility</p:attrName>
                                        </p:attrNameLst>
                                      </p:cBhvr>
                                      <p:to>
                                        <p:strVal val="visible"/>
                                      </p:to>
                                    </p:set>
                                    <p:anim calcmode="lin" valueType="num">
                                      <p:cBhvr additive="base">
                                        <p:cTn id="18" dur="500" fill="hold"/>
                                        <p:tgtEl>
                                          <p:spTgt spid="18"/>
                                        </p:tgtEl>
                                        <p:attrNameLst>
                                          <p:attrName>ppt_x</p:attrName>
                                        </p:attrNameLst>
                                      </p:cBhvr>
                                      <p:tavLst>
                                        <p:tav tm="0">
                                          <p:val>
                                            <p:strVal val="1+#ppt_w/2"/>
                                          </p:val>
                                        </p:tav>
                                        <p:tav tm="100000">
                                          <p:val>
                                            <p:strVal val="#ppt_x"/>
                                          </p:val>
                                        </p:tav>
                                      </p:tavLst>
                                    </p:anim>
                                    <p:anim calcmode="lin" valueType="num">
                                      <p:cBhvr additive="base">
                                        <p:cTn id="19" dur="500" fill="hold"/>
                                        <p:tgtEl>
                                          <p:spTgt spid="18"/>
                                        </p:tgtEl>
                                        <p:attrNameLst>
                                          <p:attrName>ppt_y</p:attrName>
                                        </p:attrNameLst>
                                      </p:cBhvr>
                                      <p:tavLst>
                                        <p:tav tm="0">
                                          <p:val>
                                            <p:strVal val="1+#ppt_h/2"/>
                                          </p:val>
                                        </p:tav>
                                        <p:tav tm="100000">
                                          <p:val>
                                            <p:strVal val="#ppt_y"/>
                                          </p:val>
                                        </p:tav>
                                      </p:tavLst>
                                    </p:anim>
                                  </p:childTnLst>
                                </p:cTn>
                              </p:par>
                            </p:childTnLst>
                          </p:cTn>
                        </p:par>
                        <p:par>
                          <p:cTn id="20" fill="hold">
                            <p:stCondLst>
                              <p:cond delay="1500"/>
                            </p:stCondLst>
                            <p:childTnLst>
                              <p:par>
                                <p:cTn id="21" presetID="22" presetClass="entr" presetSubtype="4" fill="hold" grpId="0"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down)">
                                      <p:cBhvr>
                                        <p:cTn id="23" dur="500"/>
                                        <p:tgtEl>
                                          <p:spTgt spid="16"/>
                                        </p:tgtEl>
                                      </p:cBhvr>
                                    </p:animEffect>
                                  </p:childTnLst>
                                </p:cTn>
                              </p:par>
                            </p:childTnLst>
                          </p:cTn>
                        </p:par>
                        <p:par>
                          <p:cTn id="24" fill="hold">
                            <p:stCondLst>
                              <p:cond delay="2000"/>
                            </p:stCondLst>
                            <p:childTnLst>
                              <p:par>
                                <p:cTn id="25" presetID="22" presetClass="entr" presetSubtype="4" fill="hold" nodeType="after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wipe(down)">
                                      <p:cBhvr>
                                        <p:cTn id="27" dur="500"/>
                                        <p:tgtEl>
                                          <p:spTgt spid="24"/>
                                        </p:tgtEl>
                                      </p:cBhvr>
                                    </p:animEffect>
                                  </p:childTnLst>
                                </p:cTn>
                              </p:par>
                              <p:par>
                                <p:cTn id="28" presetID="22" presetClass="entr" presetSubtype="1" fill="hold" nodeType="withEffect">
                                  <p:stCondLst>
                                    <p:cond delay="0"/>
                                  </p:stCondLst>
                                  <p:childTnLst>
                                    <p:set>
                                      <p:cBhvr>
                                        <p:cTn id="29" dur="1" fill="hold">
                                          <p:stCondLst>
                                            <p:cond delay="0"/>
                                          </p:stCondLst>
                                        </p:cTn>
                                        <p:tgtEl>
                                          <p:spTgt spid="26"/>
                                        </p:tgtEl>
                                        <p:attrNameLst>
                                          <p:attrName>style.visibility</p:attrName>
                                        </p:attrNameLst>
                                      </p:cBhvr>
                                      <p:to>
                                        <p:strVal val="visible"/>
                                      </p:to>
                                    </p:set>
                                    <p:animEffect transition="in" filter="wipe(up)">
                                      <p:cBhvr>
                                        <p:cTn id="30" dur="500"/>
                                        <p:tgtEl>
                                          <p:spTgt spid="26"/>
                                        </p:tgtEl>
                                      </p:cBhvr>
                                    </p:animEffect>
                                  </p:childTnLst>
                                </p:cTn>
                              </p:par>
                            </p:childTnLst>
                          </p:cTn>
                        </p:par>
                        <p:par>
                          <p:cTn id="31" fill="hold">
                            <p:stCondLst>
                              <p:cond delay="2500"/>
                            </p:stCondLst>
                            <p:childTnLst>
                              <p:par>
                                <p:cTn id="32" presetID="53" presetClass="entr" presetSubtype="16" fill="hold" grpId="0" nodeType="afterEffect">
                                  <p:stCondLst>
                                    <p:cond delay="0"/>
                                  </p:stCondLst>
                                  <p:childTnLst>
                                    <p:set>
                                      <p:cBhvr>
                                        <p:cTn id="33" dur="1" fill="hold">
                                          <p:stCondLst>
                                            <p:cond delay="0"/>
                                          </p:stCondLst>
                                        </p:cTn>
                                        <p:tgtEl>
                                          <p:spTgt spid="22"/>
                                        </p:tgtEl>
                                        <p:attrNameLst>
                                          <p:attrName>style.visibility</p:attrName>
                                        </p:attrNameLst>
                                      </p:cBhvr>
                                      <p:to>
                                        <p:strVal val="visible"/>
                                      </p:to>
                                    </p:set>
                                    <p:anim calcmode="lin" valueType="num">
                                      <p:cBhvr>
                                        <p:cTn id="34" dur="500" fill="hold"/>
                                        <p:tgtEl>
                                          <p:spTgt spid="22"/>
                                        </p:tgtEl>
                                        <p:attrNameLst>
                                          <p:attrName>ppt_w</p:attrName>
                                        </p:attrNameLst>
                                      </p:cBhvr>
                                      <p:tavLst>
                                        <p:tav tm="0">
                                          <p:val>
                                            <p:fltVal val="0"/>
                                          </p:val>
                                        </p:tav>
                                        <p:tav tm="100000">
                                          <p:val>
                                            <p:strVal val="#ppt_w"/>
                                          </p:val>
                                        </p:tav>
                                      </p:tavLst>
                                    </p:anim>
                                    <p:anim calcmode="lin" valueType="num">
                                      <p:cBhvr>
                                        <p:cTn id="35" dur="500" fill="hold"/>
                                        <p:tgtEl>
                                          <p:spTgt spid="22"/>
                                        </p:tgtEl>
                                        <p:attrNameLst>
                                          <p:attrName>ppt_h</p:attrName>
                                        </p:attrNameLst>
                                      </p:cBhvr>
                                      <p:tavLst>
                                        <p:tav tm="0">
                                          <p:val>
                                            <p:fltVal val="0"/>
                                          </p:val>
                                        </p:tav>
                                        <p:tav tm="100000">
                                          <p:val>
                                            <p:strVal val="#ppt_h"/>
                                          </p:val>
                                        </p:tav>
                                      </p:tavLst>
                                    </p:anim>
                                    <p:animEffect transition="in" filter="fade">
                                      <p:cBhvr>
                                        <p:cTn id="36" dur="500"/>
                                        <p:tgtEl>
                                          <p:spTgt spid="22"/>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20"/>
                                        </p:tgtEl>
                                        <p:attrNameLst>
                                          <p:attrName>style.visibility</p:attrName>
                                        </p:attrNameLst>
                                      </p:cBhvr>
                                      <p:to>
                                        <p:strVal val="visible"/>
                                      </p:to>
                                    </p:set>
                                    <p:anim calcmode="lin" valueType="num">
                                      <p:cBhvr>
                                        <p:cTn id="39" dur="500" fill="hold"/>
                                        <p:tgtEl>
                                          <p:spTgt spid="20"/>
                                        </p:tgtEl>
                                        <p:attrNameLst>
                                          <p:attrName>ppt_w</p:attrName>
                                        </p:attrNameLst>
                                      </p:cBhvr>
                                      <p:tavLst>
                                        <p:tav tm="0">
                                          <p:val>
                                            <p:fltVal val="0"/>
                                          </p:val>
                                        </p:tav>
                                        <p:tav tm="100000">
                                          <p:val>
                                            <p:strVal val="#ppt_w"/>
                                          </p:val>
                                        </p:tav>
                                      </p:tavLst>
                                    </p:anim>
                                    <p:anim calcmode="lin" valueType="num">
                                      <p:cBhvr>
                                        <p:cTn id="40" dur="500" fill="hold"/>
                                        <p:tgtEl>
                                          <p:spTgt spid="20"/>
                                        </p:tgtEl>
                                        <p:attrNameLst>
                                          <p:attrName>ppt_h</p:attrName>
                                        </p:attrNameLst>
                                      </p:cBhvr>
                                      <p:tavLst>
                                        <p:tav tm="0">
                                          <p:val>
                                            <p:fltVal val="0"/>
                                          </p:val>
                                        </p:tav>
                                        <p:tav tm="100000">
                                          <p:val>
                                            <p:strVal val="#ppt_h"/>
                                          </p:val>
                                        </p:tav>
                                      </p:tavLst>
                                    </p:anim>
                                    <p:animEffect transition="in" filter="fade">
                                      <p:cBhvr>
                                        <p:cTn id="41" dur="500"/>
                                        <p:tgtEl>
                                          <p:spTgt spid="20"/>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19"/>
                                        </p:tgtEl>
                                        <p:attrNameLst>
                                          <p:attrName>style.visibility</p:attrName>
                                        </p:attrNameLst>
                                      </p:cBhvr>
                                      <p:to>
                                        <p:strVal val="visible"/>
                                      </p:to>
                                    </p:set>
                                    <p:anim calcmode="lin" valueType="num">
                                      <p:cBhvr>
                                        <p:cTn id="44" dur="500" fill="hold"/>
                                        <p:tgtEl>
                                          <p:spTgt spid="19"/>
                                        </p:tgtEl>
                                        <p:attrNameLst>
                                          <p:attrName>ppt_w</p:attrName>
                                        </p:attrNameLst>
                                      </p:cBhvr>
                                      <p:tavLst>
                                        <p:tav tm="0">
                                          <p:val>
                                            <p:fltVal val="0"/>
                                          </p:val>
                                        </p:tav>
                                        <p:tav tm="100000">
                                          <p:val>
                                            <p:strVal val="#ppt_w"/>
                                          </p:val>
                                        </p:tav>
                                      </p:tavLst>
                                    </p:anim>
                                    <p:anim calcmode="lin" valueType="num">
                                      <p:cBhvr>
                                        <p:cTn id="45" dur="500" fill="hold"/>
                                        <p:tgtEl>
                                          <p:spTgt spid="19"/>
                                        </p:tgtEl>
                                        <p:attrNameLst>
                                          <p:attrName>ppt_h</p:attrName>
                                        </p:attrNameLst>
                                      </p:cBhvr>
                                      <p:tavLst>
                                        <p:tav tm="0">
                                          <p:val>
                                            <p:fltVal val="0"/>
                                          </p:val>
                                        </p:tav>
                                        <p:tav tm="100000">
                                          <p:val>
                                            <p:strVal val="#ppt_h"/>
                                          </p:val>
                                        </p:tav>
                                      </p:tavLst>
                                    </p:anim>
                                    <p:animEffect transition="in" filter="fade">
                                      <p:cBhvr>
                                        <p:cTn id="46" dur="500"/>
                                        <p:tgtEl>
                                          <p:spTgt spid="19"/>
                                        </p:tgtEl>
                                      </p:cBhvr>
                                    </p:animEffect>
                                  </p:childTnLst>
                                </p:cTn>
                              </p:par>
                            </p:childTnLst>
                          </p:cTn>
                        </p:par>
                        <p:par>
                          <p:cTn id="47" fill="hold">
                            <p:stCondLst>
                              <p:cond delay="3000"/>
                            </p:stCondLst>
                            <p:childTnLst>
                              <p:par>
                                <p:cTn id="48" presetID="47" presetClass="entr" presetSubtype="0" fill="hold" grpId="0" nodeType="afterEffect">
                                  <p:stCondLst>
                                    <p:cond delay="0"/>
                                  </p:stCondLst>
                                  <p:childTnLst>
                                    <p:set>
                                      <p:cBhvr>
                                        <p:cTn id="49" dur="1" fill="hold">
                                          <p:stCondLst>
                                            <p:cond delay="0"/>
                                          </p:stCondLst>
                                        </p:cTn>
                                        <p:tgtEl>
                                          <p:spTgt spid="29"/>
                                        </p:tgtEl>
                                        <p:attrNameLst>
                                          <p:attrName>style.visibility</p:attrName>
                                        </p:attrNameLst>
                                      </p:cBhvr>
                                      <p:to>
                                        <p:strVal val="visible"/>
                                      </p:to>
                                    </p:set>
                                    <p:animEffect transition="in" filter="fade">
                                      <p:cBhvr>
                                        <p:cTn id="50" dur="500"/>
                                        <p:tgtEl>
                                          <p:spTgt spid="29"/>
                                        </p:tgtEl>
                                      </p:cBhvr>
                                    </p:animEffect>
                                    <p:anim calcmode="lin" valueType="num">
                                      <p:cBhvr>
                                        <p:cTn id="51" dur="500" fill="hold"/>
                                        <p:tgtEl>
                                          <p:spTgt spid="29"/>
                                        </p:tgtEl>
                                        <p:attrNameLst>
                                          <p:attrName>ppt_x</p:attrName>
                                        </p:attrNameLst>
                                      </p:cBhvr>
                                      <p:tavLst>
                                        <p:tav tm="0">
                                          <p:val>
                                            <p:strVal val="#ppt_x"/>
                                          </p:val>
                                        </p:tav>
                                        <p:tav tm="100000">
                                          <p:val>
                                            <p:strVal val="#ppt_x"/>
                                          </p:val>
                                        </p:tav>
                                      </p:tavLst>
                                    </p:anim>
                                    <p:anim calcmode="lin" valueType="num">
                                      <p:cBhvr>
                                        <p:cTn id="52" dur="500" fill="hold"/>
                                        <p:tgtEl>
                                          <p:spTgt spid="29"/>
                                        </p:tgtEl>
                                        <p:attrNameLst>
                                          <p:attrName>ppt_y</p:attrName>
                                        </p:attrNameLst>
                                      </p:cBhvr>
                                      <p:tavLst>
                                        <p:tav tm="0">
                                          <p:val>
                                            <p:strVal val="#ppt_y-.1"/>
                                          </p:val>
                                        </p:tav>
                                        <p:tav tm="100000">
                                          <p:val>
                                            <p:strVal val="#ppt_y"/>
                                          </p:val>
                                        </p:tav>
                                      </p:tavLst>
                                    </p:anim>
                                  </p:childTnLst>
                                </p:cTn>
                              </p:par>
                              <p:par>
                                <p:cTn id="53" presetID="47" presetClass="entr" presetSubtype="0" fill="hold" grpId="0" nodeType="withEffect">
                                  <p:stCondLst>
                                    <p:cond delay="250"/>
                                  </p:stCondLst>
                                  <p:childTnLst>
                                    <p:set>
                                      <p:cBhvr>
                                        <p:cTn id="54" dur="1" fill="hold">
                                          <p:stCondLst>
                                            <p:cond delay="0"/>
                                          </p:stCondLst>
                                        </p:cTn>
                                        <p:tgtEl>
                                          <p:spTgt spid="28"/>
                                        </p:tgtEl>
                                        <p:attrNameLst>
                                          <p:attrName>style.visibility</p:attrName>
                                        </p:attrNameLst>
                                      </p:cBhvr>
                                      <p:to>
                                        <p:strVal val="visible"/>
                                      </p:to>
                                    </p:set>
                                    <p:animEffect transition="in" filter="fade">
                                      <p:cBhvr>
                                        <p:cTn id="55" dur="500"/>
                                        <p:tgtEl>
                                          <p:spTgt spid="28"/>
                                        </p:tgtEl>
                                      </p:cBhvr>
                                    </p:animEffect>
                                    <p:anim calcmode="lin" valueType="num">
                                      <p:cBhvr>
                                        <p:cTn id="56" dur="500" fill="hold"/>
                                        <p:tgtEl>
                                          <p:spTgt spid="28"/>
                                        </p:tgtEl>
                                        <p:attrNameLst>
                                          <p:attrName>ppt_x</p:attrName>
                                        </p:attrNameLst>
                                      </p:cBhvr>
                                      <p:tavLst>
                                        <p:tav tm="0">
                                          <p:val>
                                            <p:strVal val="#ppt_x"/>
                                          </p:val>
                                        </p:tav>
                                        <p:tav tm="100000">
                                          <p:val>
                                            <p:strVal val="#ppt_x"/>
                                          </p:val>
                                        </p:tav>
                                      </p:tavLst>
                                    </p:anim>
                                    <p:anim calcmode="lin" valueType="num">
                                      <p:cBhvr>
                                        <p:cTn id="57" dur="500" fill="hold"/>
                                        <p:tgtEl>
                                          <p:spTgt spid="28"/>
                                        </p:tgtEl>
                                        <p:attrNameLst>
                                          <p:attrName>ppt_y</p:attrName>
                                        </p:attrNameLst>
                                      </p:cBhvr>
                                      <p:tavLst>
                                        <p:tav tm="0">
                                          <p:val>
                                            <p:strVal val="#ppt_y-.1"/>
                                          </p:val>
                                        </p:tav>
                                        <p:tav tm="100000">
                                          <p:val>
                                            <p:strVal val="#ppt_y"/>
                                          </p:val>
                                        </p:tav>
                                      </p:tavLst>
                                    </p:anim>
                                  </p:childTnLst>
                                </p:cTn>
                              </p:par>
                              <p:par>
                                <p:cTn id="58" presetID="47" presetClass="entr" presetSubtype="0" fill="hold" grpId="0" nodeType="withEffect">
                                  <p:stCondLst>
                                    <p:cond delay="500"/>
                                  </p:stCondLst>
                                  <p:childTnLst>
                                    <p:set>
                                      <p:cBhvr>
                                        <p:cTn id="59" dur="1" fill="hold">
                                          <p:stCondLst>
                                            <p:cond delay="0"/>
                                          </p:stCondLst>
                                        </p:cTn>
                                        <p:tgtEl>
                                          <p:spTgt spid="30"/>
                                        </p:tgtEl>
                                        <p:attrNameLst>
                                          <p:attrName>style.visibility</p:attrName>
                                        </p:attrNameLst>
                                      </p:cBhvr>
                                      <p:to>
                                        <p:strVal val="visible"/>
                                      </p:to>
                                    </p:set>
                                    <p:animEffect transition="in" filter="fade">
                                      <p:cBhvr>
                                        <p:cTn id="60" dur="500"/>
                                        <p:tgtEl>
                                          <p:spTgt spid="30"/>
                                        </p:tgtEl>
                                      </p:cBhvr>
                                    </p:animEffect>
                                    <p:anim calcmode="lin" valueType="num">
                                      <p:cBhvr>
                                        <p:cTn id="61" dur="500" fill="hold"/>
                                        <p:tgtEl>
                                          <p:spTgt spid="30"/>
                                        </p:tgtEl>
                                        <p:attrNameLst>
                                          <p:attrName>ppt_x</p:attrName>
                                        </p:attrNameLst>
                                      </p:cBhvr>
                                      <p:tavLst>
                                        <p:tav tm="0">
                                          <p:val>
                                            <p:strVal val="#ppt_x"/>
                                          </p:val>
                                        </p:tav>
                                        <p:tav tm="100000">
                                          <p:val>
                                            <p:strVal val="#ppt_x"/>
                                          </p:val>
                                        </p:tav>
                                      </p:tavLst>
                                    </p:anim>
                                    <p:anim calcmode="lin" valueType="num">
                                      <p:cBhvr>
                                        <p:cTn id="62" dur="500" fill="hold"/>
                                        <p:tgtEl>
                                          <p:spTgt spid="30"/>
                                        </p:tgtEl>
                                        <p:attrNameLst>
                                          <p:attrName>ppt_y</p:attrName>
                                        </p:attrNameLst>
                                      </p:cBhvr>
                                      <p:tavLst>
                                        <p:tav tm="0">
                                          <p:val>
                                            <p:strVal val="#ppt_y-.1"/>
                                          </p:val>
                                        </p:tav>
                                        <p:tav tm="100000">
                                          <p:val>
                                            <p:strVal val="#ppt_y"/>
                                          </p:val>
                                        </p:tav>
                                      </p:tavLst>
                                    </p:anim>
                                  </p:childTnLst>
                                </p:cTn>
                              </p:par>
                            </p:childTnLst>
                          </p:cTn>
                        </p:par>
                        <p:par>
                          <p:cTn id="63" fill="hold">
                            <p:stCondLst>
                              <p:cond delay="4000"/>
                            </p:stCondLst>
                            <p:childTnLst>
                              <p:par>
                                <p:cTn id="64" presetID="41" presetClass="entr" presetSubtype="0" fill="hold" grpId="0" nodeType="afterEffect">
                                  <p:stCondLst>
                                    <p:cond delay="0"/>
                                  </p:stCondLst>
                                  <p:iterate type="lt">
                                    <p:tmPct val="10000"/>
                                  </p:iterate>
                                  <p:childTnLst>
                                    <p:set>
                                      <p:cBhvr>
                                        <p:cTn id="65" dur="1" fill="hold">
                                          <p:stCondLst>
                                            <p:cond delay="0"/>
                                          </p:stCondLst>
                                        </p:cTn>
                                        <p:tgtEl>
                                          <p:spTgt spid="21"/>
                                        </p:tgtEl>
                                        <p:attrNameLst>
                                          <p:attrName>style.visibility</p:attrName>
                                        </p:attrNameLst>
                                      </p:cBhvr>
                                      <p:to>
                                        <p:strVal val="visible"/>
                                      </p:to>
                                    </p:set>
                                    <p:anim calcmode="lin" valueType="num">
                                      <p:cBhvr>
                                        <p:cTn id="66" dur="5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67" dur="500" fill="hold"/>
                                        <p:tgtEl>
                                          <p:spTgt spid="21"/>
                                        </p:tgtEl>
                                        <p:attrNameLst>
                                          <p:attrName>ppt_y</p:attrName>
                                        </p:attrNameLst>
                                      </p:cBhvr>
                                      <p:tavLst>
                                        <p:tav tm="0">
                                          <p:val>
                                            <p:strVal val="#ppt_y"/>
                                          </p:val>
                                        </p:tav>
                                        <p:tav tm="100000">
                                          <p:val>
                                            <p:strVal val="#ppt_y"/>
                                          </p:val>
                                        </p:tav>
                                      </p:tavLst>
                                    </p:anim>
                                    <p:anim calcmode="lin" valueType="num">
                                      <p:cBhvr>
                                        <p:cTn id="68" dur="5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69" dur="500" fill="hold"/>
                                        <p:tgtEl>
                                          <p:spTgt spid="21"/>
                                        </p:tgtEl>
                                        <p:attrNameLst>
                                          <p:attrName>ppt_w</p:attrName>
                                        </p:attrNameLst>
                                      </p:cBhvr>
                                      <p:tavLst>
                                        <p:tav tm="0">
                                          <p:val>
                                            <p:strVal val="#ppt_w/10"/>
                                          </p:val>
                                        </p:tav>
                                        <p:tav tm="50000">
                                          <p:val>
                                            <p:strVal val="#ppt_w+.01"/>
                                          </p:val>
                                        </p:tav>
                                        <p:tav tm="100000">
                                          <p:val>
                                            <p:strVal val="#ppt_w"/>
                                          </p:val>
                                        </p:tav>
                                      </p:tavLst>
                                    </p:anim>
                                    <p:animEffect transition="in" filter="fade">
                                      <p:cBhvr>
                                        <p:cTn id="70" dur="500" tmFilter="0,0; .5, 1; 1, 1"/>
                                        <p:tgtEl>
                                          <p:spTgt spid="21"/>
                                        </p:tgtEl>
                                      </p:cBhvr>
                                    </p:animEffect>
                                  </p:childTnLst>
                                </p:cTn>
                              </p:par>
                            </p:childTnLst>
                          </p:cTn>
                        </p:par>
                        <p:par>
                          <p:cTn id="71" fill="hold">
                            <p:stCondLst>
                              <p:cond delay="9750"/>
                            </p:stCondLst>
                            <p:childTnLst>
                              <p:par>
                                <p:cTn id="72" presetID="26" presetClass="emph" presetSubtype="0" fill="hold" grpId="1" nodeType="afterEffect">
                                  <p:stCondLst>
                                    <p:cond delay="0"/>
                                  </p:stCondLst>
                                  <p:iterate type="lt">
                                    <p:tmPct val="0"/>
                                  </p:iterate>
                                  <p:childTnLst>
                                    <p:animEffect transition="out" filter="fade">
                                      <p:cBhvr>
                                        <p:cTn id="73" dur="500" tmFilter="0, 0; .2, .5; .8, .5; 1, 0"/>
                                        <p:tgtEl>
                                          <p:spTgt spid="21"/>
                                        </p:tgtEl>
                                      </p:cBhvr>
                                    </p:animEffect>
                                    <p:animScale>
                                      <p:cBhvr>
                                        <p:cTn id="74" dur="250" autoRev="1" fill="hold"/>
                                        <p:tgtEl>
                                          <p:spTgt spid="21"/>
                                        </p:tgtEl>
                                      </p:cBhvr>
                                      <p:by x="105000" y="105000"/>
                                    </p:animScale>
                                  </p:childTnLst>
                                </p:cTn>
                              </p:par>
                            </p:childTnLst>
                          </p:cTn>
                        </p:par>
                        <p:par>
                          <p:cTn id="75" fill="hold">
                            <p:stCondLst>
                              <p:cond delay="10250"/>
                            </p:stCondLst>
                            <p:childTnLst>
                              <p:par>
                                <p:cTn id="76" presetID="18" presetClass="entr" presetSubtype="12" fill="hold" grpId="0" nodeType="afterEffect">
                                  <p:stCondLst>
                                    <p:cond delay="0"/>
                                  </p:stCondLst>
                                  <p:iterate type="lt">
                                    <p:tmPct val="0"/>
                                  </p:iterate>
                                  <p:childTnLst>
                                    <p:set>
                                      <p:cBhvr>
                                        <p:cTn id="77" dur="1" fill="hold">
                                          <p:stCondLst>
                                            <p:cond delay="0"/>
                                          </p:stCondLst>
                                        </p:cTn>
                                        <p:tgtEl>
                                          <p:spTgt spid="25"/>
                                        </p:tgtEl>
                                        <p:attrNameLst>
                                          <p:attrName>style.visibility</p:attrName>
                                        </p:attrNameLst>
                                      </p:cBhvr>
                                      <p:to>
                                        <p:strVal val="visible"/>
                                      </p:to>
                                    </p:set>
                                    <p:animEffect transition="in" filter="strips(downLeft)">
                                      <p:cBhvr>
                                        <p:cTn id="78"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9" fill="hold" display="0">
                  <p:stCondLst>
                    <p:cond delay="indefinite"/>
                  </p:stCondLst>
                  <p:endCondLst>
                    <p:cond evt="onStopAudio" delay="0">
                      <p:tgtEl>
                        <p:sldTgt/>
                      </p:tgtEl>
                    </p:cond>
                  </p:endCondLst>
                </p:cTn>
                <p:tgtEl>
                  <p:spTgt spid="2"/>
                </p:tgtEl>
              </p:cMediaNode>
            </p:audio>
          </p:childTnLst>
        </p:cTn>
      </p:par>
    </p:tnLst>
    <p:bldLst>
      <p:bldP spid="16" grpId="0" bldLvl="0" animBg="1"/>
      <p:bldP spid="22" grpId="0" bldLvl="0" animBg="1"/>
      <p:bldP spid="17" grpId="0" bldLvl="0" animBg="1"/>
      <p:bldP spid="18" grpId="0" bldLvl="0" animBg="1"/>
      <p:bldP spid="19" grpId="0" bldLvl="0" animBg="1"/>
      <p:bldP spid="20" grpId="0" bldLvl="0" animBg="1"/>
      <p:bldP spid="28" grpId="0" bldLvl="0" animBg="1"/>
      <p:bldP spid="29" grpId="0" bldLvl="0" animBg="1"/>
      <p:bldP spid="30" grpId="0" bldLvl="0" animBg="1"/>
      <p:bldP spid="21" grpId="0"/>
      <p:bldP spid="21" grpId="1"/>
      <p:bldP spid="2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679" y="103733"/>
            <a:ext cx="3297535" cy="307777"/>
          </a:xfrm>
          <a:prstGeom prst="rect">
            <a:avLst/>
          </a:prstGeom>
          <a:noFill/>
        </p:spPr>
        <p:txBody>
          <a:bodyPr wrap="square" rtlCol="0">
            <a:spAutoFit/>
          </a:bodyPr>
          <a:lstStyle/>
          <a:p>
            <a:r>
              <a:rPr lang="en-US" altLang="zh-CN" sz="1400" dirty="0">
                <a:solidFill>
                  <a:schemeClr val="bg1"/>
                </a:solidFill>
              </a:rPr>
              <a:t>Social Consequences of Job Crafting</a:t>
            </a:r>
            <a:endParaRPr lang="zh-CN" altLang="en-US" sz="1400" dirty="0">
              <a:solidFill>
                <a:schemeClr val="bg1"/>
              </a:solidFill>
            </a:endParaRPr>
          </a:p>
        </p:txBody>
      </p:sp>
      <p:sp>
        <p:nvSpPr>
          <p:cNvPr id="3" name="文本框 2">
            <a:extLst>
              <a:ext uri="{FF2B5EF4-FFF2-40B4-BE49-F238E27FC236}">
                <a16:creationId xmlns:a16="http://schemas.microsoft.com/office/drawing/2014/main" id="{8E270FD9-0FFC-4184-B02D-66C876406102}"/>
              </a:ext>
            </a:extLst>
          </p:cNvPr>
          <p:cNvSpPr txBox="1"/>
          <p:nvPr/>
        </p:nvSpPr>
        <p:spPr>
          <a:xfrm>
            <a:off x="611560" y="1342608"/>
            <a:ext cx="7632848" cy="461665"/>
          </a:xfrm>
          <a:prstGeom prst="rect">
            <a:avLst/>
          </a:prstGeom>
          <a:noFill/>
        </p:spPr>
        <p:txBody>
          <a:bodyPr wrap="square" rtlCol="0">
            <a:spAutoFit/>
          </a:bodyPr>
          <a:lstStyle/>
          <a:p>
            <a:r>
              <a:rPr lang="en-US" altLang="zh-CN" sz="2400" b="1" dirty="0"/>
              <a:t>Feifan (Justin) Yang </a:t>
            </a:r>
            <a:endParaRPr lang="zh-CN" altLang="en-US" sz="2400" b="1" dirty="0"/>
          </a:p>
        </p:txBody>
      </p:sp>
      <p:sp>
        <p:nvSpPr>
          <p:cNvPr id="4" name="文本框 3">
            <a:extLst>
              <a:ext uri="{FF2B5EF4-FFF2-40B4-BE49-F238E27FC236}">
                <a16:creationId xmlns:a16="http://schemas.microsoft.com/office/drawing/2014/main" id="{A8113D12-422D-4AAC-A9EF-27B75E12AD93}"/>
              </a:ext>
            </a:extLst>
          </p:cNvPr>
          <p:cNvSpPr txBox="1"/>
          <p:nvPr/>
        </p:nvSpPr>
        <p:spPr>
          <a:xfrm>
            <a:off x="611560" y="1995686"/>
            <a:ext cx="7488832" cy="1477328"/>
          </a:xfrm>
          <a:prstGeom prst="rect">
            <a:avLst/>
          </a:prstGeom>
          <a:noFill/>
        </p:spPr>
        <p:txBody>
          <a:bodyPr wrap="square" rtlCol="0">
            <a:spAutoFit/>
          </a:bodyPr>
          <a:lstStyle/>
          <a:p>
            <a:r>
              <a:rPr lang="en-US" altLang="zh-CN" dirty="0"/>
              <a:t>2018-now  Ph.D. student</a:t>
            </a:r>
          </a:p>
          <a:p>
            <a:r>
              <a:rPr lang="en-US" altLang="zh-CN" dirty="0"/>
              <a:t>                  Department of Human Resource Management</a:t>
            </a:r>
            <a:br>
              <a:rPr lang="en-US" altLang="zh-CN" dirty="0"/>
            </a:br>
            <a:r>
              <a:rPr lang="en-US" altLang="zh-CN" dirty="0"/>
              <a:t>                  Shanghai University of Finance and Economics </a:t>
            </a:r>
            <a:br>
              <a:rPr lang="en-US" altLang="zh-CN" dirty="0"/>
            </a:br>
            <a:br>
              <a:rPr lang="en-US" altLang="zh-CN" dirty="0"/>
            </a:br>
            <a:endParaRPr lang="en-US" altLang="zh-CN" dirty="0"/>
          </a:p>
        </p:txBody>
      </p:sp>
      <p:pic>
        <p:nvPicPr>
          <p:cNvPr id="6" name="图片 5">
            <a:extLst>
              <a:ext uri="{FF2B5EF4-FFF2-40B4-BE49-F238E27FC236}">
                <a16:creationId xmlns:a16="http://schemas.microsoft.com/office/drawing/2014/main" id="{6DB4BE89-0B84-49D5-92EF-52B4F9A36DC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064092" y="478197"/>
            <a:ext cx="1505190" cy="2257786"/>
          </a:xfrm>
          <a:prstGeom prst="rect">
            <a:avLst/>
          </a:prstGeom>
        </p:spPr>
      </p:pic>
      <p:sp>
        <p:nvSpPr>
          <p:cNvPr id="7" name="矩形 6">
            <a:extLst>
              <a:ext uri="{FF2B5EF4-FFF2-40B4-BE49-F238E27FC236}">
                <a16:creationId xmlns:a16="http://schemas.microsoft.com/office/drawing/2014/main" id="{A737E37D-8EB8-4729-A746-748DE4B1F68C}"/>
              </a:ext>
            </a:extLst>
          </p:cNvPr>
          <p:cNvSpPr/>
          <p:nvPr/>
        </p:nvSpPr>
        <p:spPr>
          <a:xfrm>
            <a:off x="611560" y="3011349"/>
            <a:ext cx="8064896" cy="923330"/>
          </a:xfrm>
          <a:prstGeom prst="rect">
            <a:avLst/>
          </a:prstGeom>
        </p:spPr>
        <p:txBody>
          <a:bodyPr wrap="square">
            <a:spAutoFit/>
          </a:bodyPr>
          <a:lstStyle/>
          <a:p>
            <a:r>
              <a:rPr lang="en-US" altLang="zh-CN" dirty="0"/>
              <a:t>Interests:</a:t>
            </a:r>
          </a:p>
          <a:p>
            <a:pPr marL="800100" lvl="1" indent="-342900">
              <a:buFont typeface="+mj-lt"/>
              <a:buAutoNum type="arabicPeriod"/>
            </a:pPr>
            <a:r>
              <a:rPr lang="en-US" altLang="zh-CN" dirty="0"/>
              <a:t>Migrant/peasant workers; </a:t>
            </a:r>
          </a:p>
          <a:p>
            <a:pPr marL="800100" lvl="1" indent="-342900">
              <a:buFont typeface="+mj-lt"/>
              <a:buAutoNum type="arabicPeriod"/>
            </a:pPr>
            <a:r>
              <a:rPr lang="en-US" altLang="zh-CN" dirty="0"/>
              <a:t>Future work design</a:t>
            </a:r>
            <a:r>
              <a:rPr lang="zh-CN" altLang="en-US" dirty="0"/>
              <a:t> </a:t>
            </a:r>
            <a:r>
              <a:rPr lang="en-US" altLang="zh-CN" dirty="0"/>
              <a:t>(job crafting)</a:t>
            </a:r>
          </a:p>
        </p:txBody>
      </p:sp>
      <p:sp>
        <p:nvSpPr>
          <p:cNvPr id="5" name="矩形 4">
            <a:extLst>
              <a:ext uri="{FF2B5EF4-FFF2-40B4-BE49-F238E27FC236}">
                <a16:creationId xmlns:a16="http://schemas.microsoft.com/office/drawing/2014/main" id="{2F75F879-096B-4668-9F65-127D536B8BAE}"/>
              </a:ext>
            </a:extLst>
          </p:cNvPr>
          <p:cNvSpPr/>
          <p:nvPr/>
        </p:nvSpPr>
        <p:spPr>
          <a:xfrm>
            <a:off x="611560" y="4210045"/>
            <a:ext cx="3316934" cy="369332"/>
          </a:xfrm>
          <a:prstGeom prst="rect">
            <a:avLst/>
          </a:prstGeom>
        </p:spPr>
        <p:txBody>
          <a:bodyPr wrap="none">
            <a:spAutoFit/>
          </a:bodyPr>
          <a:lstStyle/>
          <a:p>
            <a:r>
              <a:rPr lang="en-US" altLang="zh-CN" dirty="0"/>
              <a:t>Email: feifan159@outlook.com</a:t>
            </a:r>
            <a:endParaRPr lang="zh-CN" altLang="en-US" dirty="0"/>
          </a:p>
        </p:txBody>
      </p:sp>
      <p:pic>
        <p:nvPicPr>
          <p:cNvPr id="8" name="音频 7">
            <a:hlinkClick r:id="" action="ppaction://media"/>
            <a:extLst>
              <a:ext uri="{FF2B5EF4-FFF2-40B4-BE49-F238E27FC236}">
                <a16:creationId xmlns:a16="http://schemas.microsoft.com/office/drawing/2014/main" id="{2CA2A6B7-C179-4F54-AFB0-B1BFD4DC4A4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21700" y="4521200"/>
            <a:ext cx="406400" cy="406400"/>
          </a:xfrm>
          <a:prstGeom prst="rect">
            <a:avLst/>
          </a:prstGeom>
        </p:spPr>
      </p:pic>
    </p:spTree>
    <p:extLst>
      <p:ext uri="{BB962C8B-B14F-4D97-AF65-F5344CB8AC3E}">
        <p14:creationId xmlns:p14="http://schemas.microsoft.com/office/powerpoint/2010/main" val="2701213604"/>
      </p:ext>
    </p:extLst>
  </p:cSld>
  <p:clrMapOvr>
    <a:masterClrMapping/>
  </p:clrMapOvr>
  <p:transition spd="slow" advTm="2853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325300" y="632281"/>
            <a:ext cx="5472608" cy="1703030"/>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altLang="zh-CN" dirty="0"/>
              <a:t>With the development of technologies and organizations, people pay more and more attentions to adapt to the </a:t>
            </a:r>
            <a:r>
              <a:rPr lang="en-US" altLang="zh-CN" dirty="0">
                <a:solidFill>
                  <a:srgbClr val="FF0000"/>
                </a:solidFill>
              </a:rPr>
              <a:t>changing environment</a:t>
            </a:r>
            <a:r>
              <a:rPr lang="en-US" altLang="zh-CN" dirty="0"/>
              <a:t>, especially their complex workplace. </a:t>
            </a:r>
          </a:p>
        </p:txBody>
      </p:sp>
      <p:sp>
        <p:nvSpPr>
          <p:cNvPr id="4" name="TextBox 1"/>
          <p:cNvSpPr txBox="1"/>
          <p:nvPr/>
        </p:nvSpPr>
        <p:spPr>
          <a:xfrm>
            <a:off x="142844" y="71420"/>
            <a:ext cx="2928958" cy="369332"/>
          </a:xfrm>
          <a:prstGeom prst="rect">
            <a:avLst/>
          </a:prstGeom>
          <a:noFill/>
        </p:spPr>
        <p:txBody>
          <a:bodyPr wrap="square" rtlCol="0">
            <a:spAutoFit/>
          </a:bodyPr>
          <a:lstStyle/>
          <a:p>
            <a:r>
              <a:rPr lang="en-US" altLang="zh-CN" dirty="0">
                <a:solidFill>
                  <a:schemeClr val="bg1"/>
                </a:solidFill>
              </a:rPr>
              <a:t>Literature review </a:t>
            </a:r>
            <a:endParaRPr lang="zh-CN" altLang="en-US" dirty="0">
              <a:solidFill>
                <a:schemeClr val="bg1"/>
              </a:solidFill>
            </a:endParaRPr>
          </a:p>
        </p:txBody>
      </p:sp>
      <p:pic>
        <p:nvPicPr>
          <p:cNvPr id="7" name="图片 6">
            <a:extLst>
              <a:ext uri="{FF2B5EF4-FFF2-40B4-BE49-F238E27FC236}">
                <a16:creationId xmlns:a16="http://schemas.microsoft.com/office/drawing/2014/main" id="{A318463B-4F71-4DA4-8DAC-D826993EBE3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2247" y="543785"/>
            <a:ext cx="2950151" cy="2529902"/>
          </a:xfrm>
          <a:prstGeom prst="rect">
            <a:avLst/>
          </a:prstGeom>
        </p:spPr>
      </p:pic>
      <p:pic>
        <p:nvPicPr>
          <p:cNvPr id="9" name="图片 8">
            <a:extLst>
              <a:ext uri="{FF2B5EF4-FFF2-40B4-BE49-F238E27FC236}">
                <a16:creationId xmlns:a16="http://schemas.microsoft.com/office/drawing/2014/main" id="{7839F8A1-F6FF-41B0-BF0E-2408CA491BC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93509" y="3176720"/>
            <a:ext cx="2827626" cy="1762288"/>
          </a:xfrm>
          <a:prstGeom prst="rect">
            <a:avLst/>
          </a:prstGeom>
        </p:spPr>
      </p:pic>
      <p:sp>
        <p:nvSpPr>
          <p:cNvPr id="10" name="矩形 9">
            <a:extLst>
              <a:ext uri="{FF2B5EF4-FFF2-40B4-BE49-F238E27FC236}">
                <a16:creationId xmlns:a16="http://schemas.microsoft.com/office/drawing/2014/main" id="{615D4C63-688F-4794-AD29-F4A9086F4E39}"/>
              </a:ext>
            </a:extLst>
          </p:cNvPr>
          <p:cNvSpPr/>
          <p:nvPr/>
        </p:nvSpPr>
        <p:spPr>
          <a:xfrm>
            <a:off x="3325299" y="2322081"/>
            <a:ext cx="5625191" cy="1622047"/>
          </a:xfrm>
          <a:prstGeom prst="rect">
            <a:avLst/>
          </a:prstGeom>
        </p:spPr>
        <p:txBody>
          <a:bodyPr wrap="square">
            <a:spAutoFit/>
          </a:bodyPr>
          <a:lstStyle/>
          <a:p>
            <a:pPr marL="285750" indent="-285750">
              <a:lnSpc>
                <a:spcPct val="150000"/>
              </a:lnSpc>
              <a:buFont typeface="Arial" panose="020B0604020202020204" pitchFamily="34" charset="0"/>
              <a:buChar char="•"/>
            </a:pPr>
            <a:r>
              <a:rPr lang="en-US" altLang="zh-CN" dirty="0"/>
              <a:t>Against this background, the notion of job crafting has been proposed to </a:t>
            </a:r>
            <a:r>
              <a:rPr lang="en-US" altLang="zh-CN" dirty="0">
                <a:solidFill>
                  <a:srgbClr val="FF0000"/>
                </a:solidFill>
              </a:rPr>
              <a:t>shape and change </a:t>
            </a:r>
            <a:r>
              <a:rPr lang="en-US" altLang="zh-CN" dirty="0"/>
              <a:t>the design and environment of employee’s </a:t>
            </a:r>
            <a:r>
              <a:rPr lang="en-US" altLang="zh-CN" dirty="0">
                <a:solidFill>
                  <a:srgbClr val="FF0000"/>
                </a:solidFill>
              </a:rPr>
              <a:t>own job</a:t>
            </a:r>
            <a:r>
              <a:rPr lang="en-US" altLang="zh-CN" dirty="0"/>
              <a:t>. </a:t>
            </a:r>
            <a:r>
              <a:rPr lang="en-US" altLang="zh-CN" sz="1200" i="1" dirty="0"/>
              <a:t>(</a:t>
            </a:r>
            <a:r>
              <a:rPr lang="en-US" altLang="zh-CN" sz="1200" i="1" dirty="0" err="1"/>
              <a:t>Wrzesniewski</a:t>
            </a:r>
            <a:r>
              <a:rPr lang="en-US" altLang="zh-CN" sz="1200" i="1" dirty="0"/>
              <a:t> &amp; Dutton, 2001)</a:t>
            </a:r>
            <a:r>
              <a:rPr lang="en-US" altLang="zh-CN" sz="1400" i="1" dirty="0"/>
              <a:t> </a:t>
            </a:r>
          </a:p>
        </p:txBody>
      </p:sp>
      <p:sp>
        <p:nvSpPr>
          <p:cNvPr id="11" name="矩形 10">
            <a:extLst>
              <a:ext uri="{FF2B5EF4-FFF2-40B4-BE49-F238E27FC236}">
                <a16:creationId xmlns:a16="http://schemas.microsoft.com/office/drawing/2014/main" id="{878E6697-75A8-4069-8EBD-7EEEDC76B90A}"/>
              </a:ext>
            </a:extLst>
          </p:cNvPr>
          <p:cNvSpPr/>
          <p:nvPr/>
        </p:nvSpPr>
        <p:spPr>
          <a:xfrm>
            <a:off x="3325300" y="3928142"/>
            <a:ext cx="5625190" cy="1166153"/>
          </a:xfrm>
          <a:prstGeom prst="rect">
            <a:avLst/>
          </a:prstGeom>
        </p:spPr>
        <p:txBody>
          <a:bodyPr wrap="square">
            <a:spAutoFit/>
          </a:bodyPr>
          <a:lstStyle/>
          <a:p>
            <a:pPr marL="285750" indent="-285750">
              <a:lnSpc>
                <a:spcPct val="150000"/>
              </a:lnSpc>
              <a:buFont typeface="Arial" panose="020B0604020202020204" pitchFamily="34" charset="0"/>
              <a:buChar char="•"/>
            </a:pPr>
            <a:r>
              <a:rPr lang="en-US" altLang="zh-CN" dirty="0"/>
              <a:t>Employees craft their jobs to </a:t>
            </a:r>
            <a:r>
              <a:rPr lang="en-US" altLang="zh-CN" dirty="0">
                <a:solidFill>
                  <a:srgbClr val="FF0000"/>
                </a:solidFill>
              </a:rPr>
              <a:t>shape</a:t>
            </a:r>
            <a:br>
              <a:rPr lang="en-US" altLang="zh-CN" dirty="0">
                <a:solidFill>
                  <a:srgbClr val="FF0000"/>
                </a:solidFill>
              </a:rPr>
            </a:br>
            <a:r>
              <a:rPr lang="en-US" altLang="zh-CN" dirty="0">
                <a:solidFill>
                  <a:srgbClr val="FF0000"/>
                </a:solidFill>
              </a:rPr>
              <a:t>relationship and interactions</a:t>
            </a:r>
            <a:r>
              <a:rPr lang="en-US" altLang="zh-CN" dirty="0"/>
              <a:t> with co-workers.  </a:t>
            </a:r>
            <a:r>
              <a:rPr lang="en-US" altLang="zh-CN" sz="1200" i="1" dirty="0"/>
              <a:t>(</a:t>
            </a:r>
            <a:r>
              <a:rPr lang="en-US" altLang="zh-CN" sz="1200" i="1" dirty="0" err="1"/>
              <a:t>Wrzesniewski</a:t>
            </a:r>
            <a:r>
              <a:rPr lang="en-US" altLang="zh-CN" sz="1200" i="1" dirty="0"/>
              <a:t> &amp; Dutton, 2001)  </a:t>
            </a:r>
            <a:endParaRPr lang="en-US" altLang="zh-CN" sz="2000" dirty="0"/>
          </a:p>
        </p:txBody>
      </p:sp>
      <p:pic>
        <p:nvPicPr>
          <p:cNvPr id="2" name="音频 1">
            <a:hlinkClick r:id="" action="ppaction://media"/>
            <a:extLst>
              <a:ext uri="{FF2B5EF4-FFF2-40B4-BE49-F238E27FC236}">
                <a16:creationId xmlns:a16="http://schemas.microsoft.com/office/drawing/2014/main" id="{79AB1D79-CDFE-4B57-8327-AD62223229AF}"/>
              </a:ext>
            </a:extLst>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8521700" y="4521200"/>
            <a:ext cx="406400" cy="406400"/>
          </a:xfrm>
          <a:prstGeom prst="rect">
            <a:avLst/>
          </a:prstGeom>
        </p:spPr>
      </p:pic>
    </p:spTree>
    <p:custDataLst>
      <p:tags r:id="rId1"/>
    </p:custDataLst>
    <p:extLst>
      <p:ext uri="{BB962C8B-B14F-4D97-AF65-F5344CB8AC3E}">
        <p14:creationId xmlns:p14="http://schemas.microsoft.com/office/powerpoint/2010/main" val="3092450541"/>
      </p:ext>
    </p:extLst>
  </p:cSld>
  <p:clrMapOvr>
    <a:masterClrMapping/>
  </p:clrMapOvr>
  <p:transition spd="slow" advTm="34674">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ppt_x"/>
                                          </p:val>
                                        </p:tav>
                                        <p:tav tm="100000">
                                          <p:val>
                                            <p:strVal val="#ppt_x"/>
                                          </p:val>
                                        </p:tav>
                                      </p:tavLst>
                                    </p:anim>
                                    <p:anim calcmode="lin" valueType="num">
                                      <p:cBhvr additive="base">
                                        <p:cTn id="1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2"/>
                </p:tgtEl>
              </p:cMediaNode>
            </p:audio>
          </p:childTnLst>
        </p:cTn>
      </p:par>
    </p:tnLst>
    <p:bldLst>
      <p:bldP spid="10" grpId="0"/>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95536" y="2067694"/>
            <a:ext cx="8575848" cy="872034"/>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altLang="zh-CN" dirty="0"/>
              <a:t>The notion of job crafting has been proposed to shape and change the design and environment of employee’s </a:t>
            </a:r>
            <a:r>
              <a:rPr lang="en-US" altLang="zh-CN" dirty="0">
                <a:solidFill>
                  <a:srgbClr val="FF0000"/>
                </a:solidFill>
              </a:rPr>
              <a:t>own job </a:t>
            </a:r>
            <a:r>
              <a:rPr lang="en-US" altLang="zh-CN" sz="1200" i="1" dirty="0"/>
              <a:t>(</a:t>
            </a:r>
            <a:r>
              <a:rPr lang="en-US" altLang="zh-CN" sz="1200" i="1" dirty="0" err="1"/>
              <a:t>Wrzesniewski</a:t>
            </a:r>
            <a:r>
              <a:rPr lang="en-US" altLang="zh-CN" sz="1200" i="1" dirty="0"/>
              <a:t> &amp; Dutton, 2001) </a:t>
            </a:r>
          </a:p>
        </p:txBody>
      </p:sp>
      <p:sp>
        <p:nvSpPr>
          <p:cNvPr id="4" name="TextBox 1"/>
          <p:cNvSpPr txBox="1"/>
          <p:nvPr/>
        </p:nvSpPr>
        <p:spPr>
          <a:xfrm>
            <a:off x="142844" y="71420"/>
            <a:ext cx="2928958" cy="369332"/>
          </a:xfrm>
          <a:prstGeom prst="rect">
            <a:avLst/>
          </a:prstGeom>
          <a:noFill/>
        </p:spPr>
        <p:txBody>
          <a:bodyPr wrap="square" rtlCol="0">
            <a:spAutoFit/>
          </a:bodyPr>
          <a:lstStyle/>
          <a:p>
            <a:r>
              <a:rPr lang="en-US" altLang="zh-CN" dirty="0">
                <a:solidFill>
                  <a:schemeClr val="bg1"/>
                </a:solidFill>
              </a:rPr>
              <a:t>Literature review </a:t>
            </a:r>
            <a:endParaRPr lang="zh-CN" altLang="en-US" dirty="0">
              <a:solidFill>
                <a:schemeClr val="bg1"/>
              </a:solidFill>
            </a:endParaRPr>
          </a:p>
        </p:txBody>
      </p:sp>
      <p:pic>
        <p:nvPicPr>
          <p:cNvPr id="7" name="图片 6">
            <a:extLst>
              <a:ext uri="{FF2B5EF4-FFF2-40B4-BE49-F238E27FC236}">
                <a16:creationId xmlns:a16="http://schemas.microsoft.com/office/drawing/2014/main" id="{5473EC2F-5991-4D49-ACC7-42F46A691DAB}"/>
              </a:ext>
            </a:extLst>
          </p:cNvPr>
          <p:cNvPicPr>
            <a:picLocks noChangeAspect="1"/>
          </p:cNvPicPr>
          <p:nvPr/>
        </p:nvPicPr>
        <p:blipFill>
          <a:blip r:embed="rId6"/>
          <a:stretch>
            <a:fillRect/>
          </a:stretch>
        </p:blipFill>
        <p:spPr>
          <a:xfrm>
            <a:off x="3759609" y="0"/>
            <a:ext cx="4968552" cy="2094401"/>
          </a:xfrm>
          <a:prstGeom prst="rect">
            <a:avLst/>
          </a:prstGeom>
        </p:spPr>
      </p:pic>
      <p:sp>
        <p:nvSpPr>
          <p:cNvPr id="8" name="矩形 7">
            <a:extLst>
              <a:ext uri="{FF2B5EF4-FFF2-40B4-BE49-F238E27FC236}">
                <a16:creationId xmlns:a16="http://schemas.microsoft.com/office/drawing/2014/main" id="{E9546322-2C43-498C-82E4-B1C8902632A8}"/>
              </a:ext>
            </a:extLst>
          </p:cNvPr>
          <p:cNvSpPr/>
          <p:nvPr/>
        </p:nvSpPr>
        <p:spPr>
          <a:xfrm>
            <a:off x="395536" y="2939728"/>
            <a:ext cx="8575848" cy="1287532"/>
          </a:xfrm>
          <a:prstGeom prst="rect">
            <a:avLst/>
          </a:prstGeom>
        </p:spPr>
        <p:txBody>
          <a:bodyPr wrap="square">
            <a:spAutoFit/>
          </a:bodyPr>
          <a:lstStyle/>
          <a:p>
            <a:pPr marL="285750" indent="-285750">
              <a:lnSpc>
                <a:spcPct val="150000"/>
              </a:lnSpc>
              <a:buFont typeface="Arial" panose="020B0604020202020204" pitchFamily="34" charset="0"/>
              <a:buChar char="•"/>
            </a:pPr>
            <a:r>
              <a:rPr lang="en-US" altLang="zh-CN" dirty="0"/>
              <a:t>Employees </a:t>
            </a:r>
            <a:r>
              <a:rPr lang="en-US" altLang="zh-CN" dirty="0">
                <a:solidFill>
                  <a:srgbClr val="FF0000"/>
                </a:solidFill>
              </a:rPr>
              <a:t>cannot </a:t>
            </a:r>
            <a:r>
              <a:rPr lang="en-US" altLang="zh-CN" dirty="0"/>
              <a:t>perform their tasks </a:t>
            </a:r>
            <a:r>
              <a:rPr lang="en-US" altLang="zh-CN" dirty="0">
                <a:solidFill>
                  <a:srgbClr val="FF0000"/>
                </a:solidFill>
              </a:rPr>
              <a:t>isolated from their colleagues </a:t>
            </a:r>
            <a:r>
              <a:rPr lang="en-US" altLang="zh-CN" dirty="0"/>
              <a:t>completely, because in most workplace settings employees </a:t>
            </a:r>
            <a:r>
              <a:rPr lang="en-US" altLang="zh-CN" dirty="0">
                <a:solidFill>
                  <a:srgbClr val="FF0000"/>
                </a:solidFill>
              </a:rPr>
              <a:t>interact and collaborate with group members</a:t>
            </a:r>
            <a:r>
              <a:rPr lang="en-US" altLang="zh-CN" dirty="0"/>
              <a:t> </a:t>
            </a:r>
            <a:r>
              <a:rPr lang="en-US" altLang="zh-CN" sz="1200" i="1" dirty="0"/>
              <a:t>(Grant &amp; Parker, 2009) </a:t>
            </a:r>
          </a:p>
        </p:txBody>
      </p:sp>
      <p:sp>
        <p:nvSpPr>
          <p:cNvPr id="9" name="矩形 8">
            <a:extLst>
              <a:ext uri="{FF2B5EF4-FFF2-40B4-BE49-F238E27FC236}">
                <a16:creationId xmlns:a16="http://schemas.microsoft.com/office/drawing/2014/main" id="{9735AA26-81CB-4DDD-8FDE-1CB0F3A82DC5}"/>
              </a:ext>
            </a:extLst>
          </p:cNvPr>
          <p:cNvSpPr/>
          <p:nvPr/>
        </p:nvSpPr>
        <p:spPr>
          <a:xfrm>
            <a:off x="395536" y="4162095"/>
            <a:ext cx="4465710" cy="456535"/>
          </a:xfrm>
          <a:prstGeom prst="rect">
            <a:avLst/>
          </a:prstGeom>
        </p:spPr>
        <p:txBody>
          <a:bodyPr wrap="none">
            <a:spAutoFit/>
          </a:bodyPr>
          <a:lstStyle/>
          <a:p>
            <a:pPr marL="285750" indent="-285750">
              <a:lnSpc>
                <a:spcPct val="150000"/>
              </a:lnSpc>
              <a:buFont typeface="Arial" panose="020B0604020202020204" pitchFamily="34" charset="0"/>
              <a:buChar char="•"/>
            </a:pPr>
            <a:r>
              <a:rPr lang="en-US" altLang="zh-CN" dirty="0"/>
              <a:t>So, </a:t>
            </a:r>
            <a:r>
              <a:rPr lang="en-US" altLang="zh-CN" dirty="0">
                <a:solidFill>
                  <a:srgbClr val="FF0000"/>
                </a:solidFill>
              </a:rPr>
              <a:t>colleagues’ evaluation</a:t>
            </a:r>
            <a:r>
              <a:rPr lang="en-US" altLang="zh-CN" dirty="0"/>
              <a:t> is important.</a:t>
            </a:r>
          </a:p>
        </p:txBody>
      </p:sp>
      <p:pic>
        <p:nvPicPr>
          <p:cNvPr id="2" name="音频 1">
            <a:hlinkClick r:id="" action="ppaction://media"/>
            <a:extLst>
              <a:ext uri="{FF2B5EF4-FFF2-40B4-BE49-F238E27FC236}">
                <a16:creationId xmlns:a16="http://schemas.microsoft.com/office/drawing/2014/main" id="{CDD1B8E8-935A-45D9-AC0A-89BA0293755D}"/>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521700" y="4521200"/>
            <a:ext cx="406400" cy="406400"/>
          </a:xfrm>
          <a:prstGeom prst="rect">
            <a:avLst/>
          </a:prstGeom>
        </p:spPr>
      </p:pic>
    </p:spTree>
    <p:custDataLst>
      <p:tags r:id="rId1"/>
    </p:custDataLst>
    <p:extLst>
      <p:ext uri="{BB962C8B-B14F-4D97-AF65-F5344CB8AC3E}">
        <p14:creationId xmlns:p14="http://schemas.microsoft.com/office/powerpoint/2010/main" val="1291660246"/>
      </p:ext>
    </p:extLst>
  </p:cSld>
  <p:clrMapOvr>
    <a:masterClrMapping/>
  </p:clrMapOvr>
  <p:transition spd="slow" advTm="27885">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1000"/>
                                        <p:tgtEl>
                                          <p:spTgt spid="9"/>
                                        </p:tgtEl>
                                      </p:cBhvr>
                                    </p:animEffect>
                                    <p:anim calcmode="lin" valueType="num">
                                      <p:cBhvr>
                                        <p:cTn id="19" dur="1000" fill="hold"/>
                                        <p:tgtEl>
                                          <p:spTgt spid="9"/>
                                        </p:tgtEl>
                                        <p:attrNameLst>
                                          <p:attrName>ppt_x</p:attrName>
                                        </p:attrNameLst>
                                      </p:cBhvr>
                                      <p:tavLst>
                                        <p:tav tm="0">
                                          <p:val>
                                            <p:strVal val="#ppt_x"/>
                                          </p:val>
                                        </p:tav>
                                        <p:tav tm="100000">
                                          <p:val>
                                            <p:strVal val="#ppt_x"/>
                                          </p:val>
                                        </p:tav>
                                      </p:tavLst>
                                    </p:anim>
                                    <p:anim calcmode="lin" valueType="num">
                                      <p:cBhvr>
                                        <p:cTn id="20"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1" fill="hold" display="0">
                  <p:stCondLst>
                    <p:cond delay="indefinite"/>
                  </p:stCondLst>
                  <p:endCondLst>
                    <p:cond evt="onStopAudio" delay="0">
                      <p:tgtEl>
                        <p:sldTgt/>
                      </p:tgtEl>
                    </p:cond>
                  </p:endCondLst>
                </p:cTn>
                <p:tgtEl>
                  <p:spTgt spid="2"/>
                </p:tgtEl>
              </p:cMediaNode>
            </p:audio>
          </p:childTnLst>
        </p:cTn>
      </p:par>
    </p:tnLst>
    <p:bldLst>
      <p:bldP spid="8" grpId="0"/>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593" y="642155"/>
            <a:ext cx="6552728" cy="3151312"/>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altLang="zh-CN" dirty="0"/>
              <a:t>More recently, a few studies have tested the influence of individual job crafting to colleagues including well-being, job characteristic or work engagement </a:t>
            </a:r>
            <a:r>
              <a:rPr lang="en-US" altLang="zh-CN" sz="1200" i="1" dirty="0"/>
              <a:t>(Bakker, Rodríguez-Muñoz, &amp; Sanz </a:t>
            </a:r>
            <a:r>
              <a:rPr lang="en-US" altLang="zh-CN" sz="1200" i="1" dirty="0" err="1"/>
              <a:t>Vergel</a:t>
            </a:r>
            <a:r>
              <a:rPr lang="en-US" altLang="zh-CN" sz="1200" i="1" dirty="0"/>
              <a:t>, 2016; Demerouti &amp; </a:t>
            </a:r>
            <a:r>
              <a:rPr lang="en-US" altLang="zh-CN" sz="1200" i="1" dirty="0" err="1"/>
              <a:t>Peeters</a:t>
            </a:r>
            <a:r>
              <a:rPr lang="en-US" altLang="zh-CN" sz="1200" i="1" dirty="0"/>
              <a:t>, 2018; </a:t>
            </a:r>
            <a:r>
              <a:rPr lang="en-US" altLang="zh-CN" sz="1200" i="1" dirty="0" err="1"/>
              <a:t>Tims</a:t>
            </a:r>
            <a:r>
              <a:rPr lang="en-US" altLang="zh-CN" sz="1200" i="1" dirty="0"/>
              <a:t>, Bakker, &amp; Derks, 2015) </a:t>
            </a:r>
          </a:p>
          <a:p>
            <a:pPr marL="285750" indent="-285750">
              <a:lnSpc>
                <a:spcPct val="150000"/>
              </a:lnSpc>
              <a:buFont typeface="Arial" panose="020B0604020202020204" pitchFamily="34" charset="0"/>
              <a:buChar char="•"/>
            </a:pPr>
            <a:r>
              <a:rPr lang="en-US" altLang="zh-CN" dirty="0"/>
              <a:t>Almost all of the works from interpersonal perspective tested the </a:t>
            </a:r>
            <a:r>
              <a:rPr lang="en-US" altLang="zh-CN" dirty="0">
                <a:solidFill>
                  <a:srgbClr val="FF0000"/>
                </a:solidFill>
              </a:rPr>
              <a:t>vicarious impact </a:t>
            </a:r>
            <a:r>
              <a:rPr lang="en-US" altLang="zh-CN" dirty="0"/>
              <a:t>– colleagues </a:t>
            </a:r>
            <a:r>
              <a:rPr lang="en-US" altLang="zh-CN" dirty="0">
                <a:solidFill>
                  <a:srgbClr val="FF0000"/>
                </a:solidFill>
              </a:rPr>
              <a:t>are impact by </a:t>
            </a:r>
            <a:r>
              <a:rPr lang="en-US" altLang="zh-CN" dirty="0"/>
              <a:t>witnessing and</a:t>
            </a:r>
            <a:r>
              <a:rPr lang="en-US" altLang="zh-CN" sz="2000" dirty="0"/>
              <a:t> </a:t>
            </a:r>
            <a:r>
              <a:rPr lang="en-US" altLang="zh-CN" dirty="0"/>
              <a:t>learning from the crafter’ behaviors </a:t>
            </a:r>
            <a:r>
              <a:rPr lang="en-US" altLang="zh-CN" sz="1200" i="1" dirty="0"/>
              <a:t>(see Bakker et al., 2016; Demerouti &amp; </a:t>
            </a:r>
            <a:r>
              <a:rPr lang="en-US" altLang="zh-CN" sz="1200" i="1" dirty="0" err="1"/>
              <a:t>Peeters</a:t>
            </a:r>
            <a:r>
              <a:rPr lang="en-US" altLang="zh-CN" sz="1200" i="1" dirty="0"/>
              <a:t>, 2018; </a:t>
            </a:r>
            <a:r>
              <a:rPr lang="en-US" altLang="zh-CN" sz="1200" i="1" dirty="0" err="1"/>
              <a:t>Peeters</a:t>
            </a:r>
            <a:r>
              <a:rPr lang="en-US" altLang="zh-CN" sz="1200" i="1" dirty="0"/>
              <a:t>, Arts, &amp; Demerouti, 2016) </a:t>
            </a:r>
          </a:p>
        </p:txBody>
      </p:sp>
      <p:pic>
        <p:nvPicPr>
          <p:cNvPr id="8" name="图片 7">
            <a:extLst>
              <a:ext uri="{FF2B5EF4-FFF2-40B4-BE49-F238E27FC236}">
                <a16:creationId xmlns:a16="http://schemas.microsoft.com/office/drawing/2014/main" id="{F07855E9-119A-47B4-A2EC-30E0DCE0181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19485" y="1347614"/>
            <a:ext cx="2565574" cy="1524853"/>
          </a:xfrm>
          <a:prstGeom prst="rect">
            <a:avLst/>
          </a:prstGeom>
        </p:spPr>
      </p:pic>
      <p:sp>
        <p:nvSpPr>
          <p:cNvPr id="10" name="TextBox 1">
            <a:extLst>
              <a:ext uri="{FF2B5EF4-FFF2-40B4-BE49-F238E27FC236}">
                <a16:creationId xmlns:a16="http://schemas.microsoft.com/office/drawing/2014/main" id="{0EF58EEF-E669-4743-B14E-86240557FFB2}"/>
              </a:ext>
            </a:extLst>
          </p:cNvPr>
          <p:cNvSpPr txBox="1"/>
          <p:nvPr/>
        </p:nvSpPr>
        <p:spPr>
          <a:xfrm>
            <a:off x="142844" y="71420"/>
            <a:ext cx="2928958" cy="369332"/>
          </a:xfrm>
          <a:prstGeom prst="rect">
            <a:avLst/>
          </a:prstGeom>
          <a:noFill/>
        </p:spPr>
        <p:txBody>
          <a:bodyPr wrap="square" rtlCol="0">
            <a:spAutoFit/>
          </a:bodyPr>
          <a:lstStyle/>
          <a:p>
            <a:r>
              <a:rPr lang="en-US" altLang="zh-CN" dirty="0">
                <a:solidFill>
                  <a:schemeClr val="bg1"/>
                </a:solidFill>
              </a:rPr>
              <a:t>Literature review </a:t>
            </a:r>
            <a:endParaRPr lang="zh-CN" altLang="en-US" dirty="0">
              <a:solidFill>
                <a:schemeClr val="bg1"/>
              </a:solidFill>
            </a:endParaRPr>
          </a:p>
        </p:txBody>
      </p:sp>
      <p:sp>
        <p:nvSpPr>
          <p:cNvPr id="11" name="矩形 10">
            <a:extLst>
              <a:ext uri="{FF2B5EF4-FFF2-40B4-BE49-F238E27FC236}">
                <a16:creationId xmlns:a16="http://schemas.microsoft.com/office/drawing/2014/main" id="{35542763-C2E2-4A82-8AF2-9AAED1B49061}"/>
              </a:ext>
            </a:extLst>
          </p:cNvPr>
          <p:cNvSpPr/>
          <p:nvPr/>
        </p:nvSpPr>
        <p:spPr>
          <a:xfrm>
            <a:off x="12281" y="3994870"/>
            <a:ext cx="7308304" cy="646331"/>
          </a:xfrm>
          <a:prstGeom prst="rect">
            <a:avLst/>
          </a:prstGeom>
        </p:spPr>
        <p:txBody>
          <a:bodyPr wrap="square">
            <a:spAutoFit/>
          </a:bodyPr>
          <a:lstStyle/>
          <a:p>
            <a:pPr marL="285750" indent="-285750">
              <a:buFont typeface="Arial" panose="020B0604020202020204" pitchFamily="34" charset="0"/>
              <a:buChar char="•"/>
            </a:pPr>
            <a:r>
              <a:rPr lang="en-US" altLang="zh-CN" dirty="0"/>
              <a:t>Unfortunately, </a:t>
            </a:r>
            <a:r>
              <a:rPr lang="en-US" altLang="zh-CN" dirty="0">
                <a:solidFill>
                  <a:srgbClr val="FF0000"/>
                </a:solidFill>
              </a:rPr>
              <a:t>few </a:t>
            </a:r>
            <a:r>
              <a:rPr lang="en-US" altLang="zh-CN" dirty="0"/>
              <a:t>researches have been conducted to explore </a:t>
            </a:r>
            <a:r>
              <a:rPr lang="en-US" altLang="zh-CN" dirty="0">
                <a:solidFill>
                  <a:srgbClr val="FF0000"/>
                </a:solidFill>
              </a:rPr>
              <a:t>colleagues’ evaluation of crafter</a:t>
            </a:r>
            <a:endParaRPr lang="zh-CN" altLang="en-US" dirty="0">
              <a:solidFill>
                <a:srgbClr val="FF0000"/>
              </a:solidFill>
            </a:endParaRPr>
          </a:p>
        </p:txBody>
      </p:sp>
      <p:pic>
        <p:nvPicPr>
          <p:cNvPr id="2" name="音频 1">
            <a:hlinkClick r:id="" action="ppaction://media"/>
            <a:extLst>
              <a:ext uri="{FF2B5EF4-FFF2-40B4-BE49-F238E27FC236}">
                <a16:creationId xmlns:a16="http://schemas.microsoft.com/office/drawing/2014/main" id="{38AE2129-B16E-480C-B17D-66D4DD894420}"/>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521700" y="4521200"/>
            <a:ext cx="406400" cy="406400"/>
          </a:xfrm>
          <a:prstGeom prst="rect">
            <a:avLst/>
          </a:prstGeom>
        </p:spPr>
      </p:pic>
    </p:spTree>
    <p:custDataLst>
      <p:tags r:id="rId1"/>
    </p:custDataLst>
    <p:extLst>
      <p:ext uri="{BB962C8B-B14F-4D97-AF65-F5344CB8AC3E}">
        <p14:creationId xmlns:p14="http://schemas.microsoft.com/office/powerpoint/2010/main" val="627745034"/>
      </p:ext>
    </p:extLst>
  </p:cSld>
  <p:clrMapOvr>
    <a:masterClrMapping/>
  </p:clrMapOvr>
  <p:transition spd="slow" advTm="38312">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1000"/>
                                        <p:tgtEl>
                                          <p:spTgt spid="11"/>
                                        </p:tgtEl>
                                      </p:cBhvr>
                                    </p:animEffect>
                                    <p:anim calcmode="lin" valueType="num">
                                      <p:cBhvr>
                                        <p:cTn id="12" dur="1000" fill="hold"/>
                                        <p:tgtEl>
                                          <p:spTgt spid="11"/>
                                        </p:tgtEl>
                                        <p:attrNameLst>
                                          <p:attrName>ppt_x</p:attrName>
                                        </p:attrNameLst>
                                      </p:cBhvr>
                                      <p:tavLst>
                                        <p:tav tm="0">
                                          <p:val>
                                            <p:strVal val="#ppt_x"/>
                                          </p:val>
                                        </p:tav>
                                        <p:tav tm="100000">
                                          <p:val>
                                            <p:strVal val="#ppt_x"/>
                                          </p:val>
                                        </p:tav>
                                      </p:tavLst>
                                    </p:anim>
                                    <p:anim calcmode="lin" valueType="num">
                                      <p:cBhvr>
                                        <p:cTn id="13"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4" fill="hold" display="0">
                  <p:stCondLst>
                    <p:cond delay="indefinite"/>
                  </p:stCondLst>
                  <p:endCondLst>
                    <p:cond evt="onStopAudio" delay="0">
                      <p:tgtEl>
                        <p:sldTgt/>
                      </p:tgtEl>
                    </p:cond>
                  </p:endCondLst>
                </p:cTn>
                <p:tgtEl>
                  <p:spTgt spid="2"/>
                </p:tgtEl>
              </p:cMediaNode>
            </p:audio>
          </p:childTnLst>
        </p:cTn>
      </p:par>
    </p:tnLst>
    <p:bldLst>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59689" y="2357523"/>
            <a:ext cx="8072494" cy="1287532"/>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altLang="zh-CN" dirty="0"/>
              <a:t>colleagues’ evaluation —— which would help employees to understand the social consequences of job crafting and consider </a:t>
            </a:r>
            <a:r>
              <a:rPr lang="en-US" altLang="zh-CN" dirty="0">
                <a:solidFill>
                  <a:srgbClr val="FF0000"/>
                </a:solidFill>
              </a:rPr>
              <a:t>potential co-worker reactions</a:t>
            </a:r>
            <a:r>
              <a:rPr lang="en-US" altLang="zh-CN" dirty="0"/>
              <a:t> into their decision to craft</a:t>
            </a:r>
          </a:p>
        </p:txBody>
      </p:sp>
      <p:sp>
        <p:nvSpPr>
          <p:cNvPr id="4" name="TextBox 1"/>
          <p:cNvSpPr txBox="1"/>
          <p:nvPr/>
        </p:nvSpPr>
        <p:spPr>
          <a:xfrm>
            <a:off x="142844" y="71420"/>
            <a:ext cx="2928958" cy="369332"/>
          </a:xfrm>
          <a:prstGeom prst="rect">
            <a:avLst/>
          </a:prstGeom>
          <a:noFill/>
        </p:spPr>
        <p:txBody>
          <a:bodyPr wrap="square" rtlCol="0">
            <a:spAutoFit/>
          </a:bodyPr>
          <a:lstStyle/>
          <a:p>
            <a:r>
              <a:rPr lang="en-US" altLang="zh-CN" dirty="0">
                <a:solidFill>
                  <a:schemeClr val="bg1"/>
                </a:solidFill>
              </a:rPr>
              <a:t>Literature review </a:t>
            </a:r>
            <a:endParaRPr lang="zh-CN" altLang="en-US" dirty="0">
              <a:solidFill>
                <a:schemeClr val="bg1"/>
              </a:solidFill>
            </a:endParaRPr>
          </a:p>
        </p:txBody>
      </p:sp>
      <p:pic>
        <p:nvPicPr>
          <p:cNvPr id="6" name="图片 5">
            <a:extLst>
              <a:ext uri="{FF2B5EF4-FFF2-40B4-BE49-F238E27FC236}">
                <a16:creationId xmlns:a16="http://schemas.microsoft.com/office/drawing/2014/main" id="{7027FE50-BB68-407C-9E8A-F98955E3B4F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911960" y="251950"/>
            <a:ext cx="3972408" cy="1918562"/>
          </a:xfrm>
          <a:prstGeom prst="rect">
            <a:avLst/>
          </a:prstGeom>
        </p:spPr>
      </p:pic>
      <p:sp>
        <p:nvSpPr>
          <p:cNvPr id="7" name="矩形 6">
            <a:extLst>
              <a:ext uri="{FF2B5EF4-FFF2-40B4-BE49-F238E27FC236}">
                <a16:creationId xmlns:a16="http://schemas.microsoft.com/office/drawing/2014/main" id="{1E3A0BBF-F928-4972-A50E-17976D4A1619}"/>
              </a:ext>
            </a:extLst>
          </p:cNvPr>
          <p:cNvSpPr/>
          <p:nvPr/>
        </p:nvSpPr>
        <p:spPr>
          <a:xfrm>
            <a:off x="259688" y="3645055"/>
            <a:ext cx="8416767" cy="1287532"/>
          </a:xfrm>
          <a:prstGeom prst="rect">
            <a:avLst/>
          </a:prstGeom>
        </p:spPr>
        <p:txBody>
          <a:bodyPr wrap="square">
            <a:spAutoFit/>
          </a:bodyPr>
          <a:lstStyle/>
          <a:p>
            <a:pPr marL="342900" indent="-342900">
              <a:lnSpc>
                <a:spcPct val="150000"/>
              </a:lnSpc>
              <a:buFont typeface="Arial" panose="020B0604020202020204" pitchFamily="34" charset="0"/>
              <a:buChar char="•"/>
            </a:pPr>
            <a:r>
              <a:rPr lang="en-US" altLang="zh-CN" dirty="0"/>
              <a:t>Therefore, we focus on the </a:t>
            </a:r>
            <a:r>
              <a:rPr lang="en-US" altLang="zh-CN" dirty="0">
                <a:solidFill>
                  <a:srgbClr val="FF0000"/>
                </a:solidFill>
              </a:rPr>
              <a:t>dyad relationship </a:t>
            </a:r>
            <a:r>
              <a:rPr lang="en-US" altLang="zh-CN" dirty="0"/>
              <a:t>and explore the underlying</a:t>
            </a:r>
            <a:br>
              <a:rPr lang="en-US" altLang="zh-CN" dirty="0"/>
            </a:br>
            <a:r>
              <a:rPr lang="en-US" altLang="zh-CN" dirty="0"/>
              <a:t>mechanisms between </a:t>
            </a:r>
            <a:r>
              <a:rPr lang="en-US" altLang="zh-CN" dirty="0">
                <a:solidFill>
                  <a:srgbClr val="FF0000"/>
                </a:solidFill>
              </a:rPr>
              <a:t>employee’s job crafting</a:t>
            </a:r>
            <a:r>
              <a:rPr lang="en-US" altLang="zh-CN" dirty="0"/>
              <a:t> and </a:t>
            </a:r>
            <a:r>
              <a:rPr lang="en-US" altLang="zh-CN" dirty="0">
                <a:solidFill>
                  <a:srgbClr val="FF0000"/>
                </a:solidFill>
              </a:rPr>
              <a:t>colleague’s direct reactions toward crafter</a:t>
            </a:r>
            <a:r>
              <a:rPr lang="en-US" altLang="zh-CN" dirty="0"/>
              <a:t>. </a:t>
            </a:r>
            <a:endParaRPr lang="en-US" altLang="zh-CN" sz="2000" dirty="0"/>
          </a:p>
        </p:txBody>
      </p:sp>
      <p:pic>
        <p:nvPicPr>
          <p:cNvPr id="2" name="音频 1">
            <a:hlinkClick r:id="" action="ppaction://media"/>
            <a:extLst>
              <a:ext uri="{FF2B5EF4-FFF2-40B4-BE49-F238E27FC236}">
                <a16:creationId xmlns:a16="http://schemas.microsoft.com/office/drawing/2014/main" id="{7FA2D0F5-9EFD-41E6-8FF0-15090A065F3C}"/>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521700" y="4521200"/>
            <a:ext cx="406400" cy="406400"/>
          </a:xfrm>
          <a:prstGeom prst="rect">
            <a:avLst/>
          </a:prstGeom>
        </p:spPr>
      </p:pic>
    </p:spTree>
    <p:custDataLst>
      <p:tags r:id="rId1"/>
    </p:custDataLst>
    <p:extLst>
      <p:ext uri="{BB962C8B-B14F-4D97-AF65-F5344CB8AC3E}">
        <p14:creationId xmlns:p14="http://schemas.microsoft.com/office/powerpoint/2010/main" val="2093351"/>
      </p:ext>
    </p:extLst>
  </p:cSld>
  <p:clrMapOvr>
    <a:masterClrMapping/>
  </p:clrMapOvr>
  <p:transition spd="slow" advTm="38507">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anim calcmode="lin" valueType="num">
                                      <p:cBhvr>
                                        <p:cTn id="12" dur="1000" fill="hold"/>
                                        <p:tgtEl>
                                          <p:spTgt spid="7"/>
                                        </p:tgtEl>
                                        <p:attrNameLst>
                                          <p:attrName>ppt_x</p:attrName>
                                        </p:attrNameLst>
                                      </p:cBhvr>
                                      <p:tavLst>
                                        <p:tav tm="0">
                                          <p:val>
                                            <p:strVal val="#ppt_x"/>
                                          </p:val>
                                        </p:tav>
                                        <p:tav tm="100000">
                                          <p:val>
                                            <p:strVal val="#ppt_x"/>
                                          </p:val>
                                        </p:tav>
                                      </p:tavLst>
                                    </p:anim>
                                    <p:anim calcmode="lin" valueType="num">
                                      <p:cBhvr>
                                        <p:cTn id="1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4" fill="hold" display="0">
                  <p:stCondLst>
                    <p:cond delay="indefinite"/>
                  </p:stCondLst>
                  <p:endCondLst>
                    <p:cond evt="onStopAudio" delay="0">
                      <p:tgtEl>
                        <p:sldTgt/>
                      </p:tgtEl>
                    </p:cond>
                  </p:endCondLst>
                </p:cTn>
                <p:tgtEl>
                  <p:spTgt spid="2"/>
                </p:tgtEl>
              </p:cMediaNode>
            </p:audio>
          </p:childTnLst>
        </p:cTn>
      </p:par>
    </p:tnLst>
    <p:bldLst>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42910" y="785800"/>
            <a:ext cx="8072494" cy="2949525"/>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altLang="zh-CN" dirty="0"/>
              <a:t>We explore how engagement in</a:t>
            </a:r>
            <a:br>
              <a:rPr lang="en-US" altLang="zh-CN" dirty="0"/>
            </a:br>
            <a:r>
              <a:rPr lang="en-US" altLang="zh-CN" dirty="0">
                <a:solidFill>
                  <a:srgbClr val="FF0000"/>
                </a:solidFill>
              </a:rPr>
              <a:t>approach</a:t>
            </a:r>
            <a:r>
              <a:rPr lang="en-US" altLang="zh-CN" dirty="0"/>
              <a:t> job crafting versus </a:t>
            </a:r>
            <a:r>
              <a:rPr lang="en-US" altLang="zh-CN" dirty="0">
                <a:solidFill>
                  <a:srgbClr val="FF0000"/>
                </a:solidFill>
              </a:rPr>
              <a:t>avoidance</a:t>
            </a:r>
            <a:r>
              <a:rPr lang="en-US" altLang="zh-CN" dirty="0"/>
              <a:t> job crafting – that is, craft toward improvement-based and problem-focused goals versus reducing or eliminating part of one’s work </a:t>
            </a:r>
            <a:r>
              <a:rPr lang="en-US" altLang="zh-CN" sz="1200" i="1" dirty="0"/>
              <a:t>(</a:t>
            </a:r>
            <a:r>
              <a:rPr lang="en-US" altLang="zh-CN" sz="1200" i="1" dirty="0" err="1"/>
              <a:t>Bruning</a:t>
            </a:r>
            <a:r>
              <a:rPr lang="en-US" altLang="zh-CN" sz="1200" i="1" dirty="0"/>
              <a:t> &amp; Campion, 2018) </a:t>
            </a:r>
          </a:p>
          <a:p>
            <a:pPr marL="285750" indent="-285750">
              <a:lnSpc>
                <a:spcPct val="150000"/>
              </a:lnSpc>
              <a:buFont typeface="Arial" panose="020B0604020202020204" pitchFamily="34" charset="0"/>
              <a:buChar char="•"/>
            </a:pPr>
            <a:r>
              <a:rPr lang="en-US" altLang="zh-CN" dirty="0"/>
              <a:t>Several terminologies of job crafting have been proposed </a:t>
            </a:r>
            <a:r>
              <a:rPr lang="en-US" altLang="zh-CN" sz="1200" i="1" dirty="0"/>
              <a:t>(e.g., </a:t>
            </a:r>
            <a:r>
              <a:rPr lang="en-US" altLang="zh-CN" sz="1200" i="1" dirty="0" err="1"/>
              <a:t>Bindl</a:t>
            </a:r>
            <a:r>
              <a:rPr lang="en-US" altLang="zh-CN" sz="1200" i="1" dirty="0"/>
              <a:t> et al., 2019; </a:t>
            </a:r>
            <a:r>
              <a:rPr lang="en-US" altLang="zh-CN" sz="1200" i="1" dirty="0" err="1"/>
              <a:t>Oprea</a:t>
            </a:r>
            <a:r>
              <a:rPr lang="en-US" altLang="zh-CN" sz="1200" i="1" dirty="0"/>
              <a:t> et al., 2019)</a:t>
            </a:r>
            <a:r>
              <a:rPr lang="en-US" altLang="zh-CN" dirty="0"/>
              <a:t>, the approach-avoidance distinction is the </a:t>
            </a:r>
            <a:r>
              <a:rPr lang="en-US" altLang="zh-CN" dirty="0">
                <a:solidFill>
                  <a:srgbClr val="FF0000"/>
                </a:solidFill>
              </a:rPr>
              <a:t>most relevant </a:t>
            </a:r>
            <a:r>
              <a:rPr lang="en-US" altLang="zh-CN" dirty="0"/>
              <a:t>and </a:t>
            </a:r>
            <a:r>
              <a:rPr lang="en-US" altLang="zh-CN" dirty="0">
                <a:solidFill>
                  <a:srgbClr val="FF0000"/>
                </a:solidFill>
              </a:rPr>
              <a:t>more systematic </a:t>
            </a:r>
            <a:r>
              <a:rPr lang="en-US" altLang="zh-CN" sz="1200" i="1" dirty="0"/>
              <a:t>(Zhang &amp; Parker, 2019) </a:t>
            </a:r>
          </a:p>
        </p:txBody>
      </p:sp>
      <p:sp>
        <p:nvSpPr>
          <p:cNvPr id="5" name="TextBox 1">
            <a:extLst>
              <a:ext uri="{FF2B5EF4-FFF2-40B4-BE49-F238E27FC236}">
                <a16:creationId xmlns:a16="http://schemas.microsoft.com/office/drawing/2014/main" id="{20D5829F-03F8-47A9-8322-349F23641358}"/>
              </a:ext>
            </a:extLst>
          </p:cNvPr>
          <p:cNvSpPr txBox="1"/>
          <p:nvPr/>
        </p:nvSpPr>
        <p:spPr>
          <a:xfrm>
            <a:off x="142844" y="71420"/>
            <a:ext cx="2928958" cy="369332"/>
          </a:xfrm>
          <a:prstGeom prst="rect">
            <a:avLst/>
          </a:prstGeom>
          <a:noFill/>
        </p:spPr>
        <p:txBody>
          <a:bodyPr wrap="square" rtlCol="0">
            <a:spAutoFit/>
          </a:bodyPr>
          <a:lstStyle/>
          <a:p>
            <a:r>
              <a:rPr lang="en-US" altLang="zh-CN" dirty="0">
                <a:solidFill>
                  <a:schemeClr val="bg1"/>
                </a:solidFill>
              </a:rPr>
              <a:t>Approach V.S. Avoidance</a:t>
            </a:r>
            <a:endParaRPr lang="zh-CN" altLang="en-US" dirty="0">
              <a:solidFill>
                <a:schemeClr val="bg1"/>
              </a:solidFill>
            </a:endParaRPr>
          </a:p>
        </p:txBody>
      </p:sp>
      <p:pic>
        <p:nvPicPr>
          <p:cNvPr id="2" name="音频 1">
            <a:hlinkClick r:id="" action="ppaction://media"/>
            <a:extLst>
              <a:ext uri="{FF2B5EF4-FFF2-40B4-BE49-F238E27FC236}">
                <a16:creationId xmlns:a16="http://schemas.microsoft.com/office/drawing/2014/main" id="{EAC84D28-51AF-41A8-807D-603C1678F70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21700" y="4521200"/>
            <a:ext cx="406400" cy="406400"/>
          </a:xfrm>
          <a:prstGeom prst="rect">
            <a:avLst/>
          </a:prstGeom>
        </p:spPr>
      </p:pic>
    </p:spTree>
    <p:extLst>
      <p:ext uri="{BB962C8B-B14F-4D97-AF65-F5344CB8AC3E}">
        <p14:creationId xmlns:p14="http://schemas.microsoft.com/office/powerpoint/2010/main" val="2875367226"/>
      </p:ext>
    </p:extLst>
  </p:cSld>
  <p:clrMapOvr>
    <a:masterClrMapping/>
  </p:clrMapOvr>
  <p:transition spd="slow" advTm="29866">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38064" y="981878"/>
            <a:ext cx="8072494" cy="1997150"/>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altLang="zh-CN" dirty="0"/>
              <a:t> Social comparison theory </a:t>
            </a:r>
            <a:r>
              <a:rPr lang="en-US" altLang="zh-CN" sz="1200" i="1" dirty="0"/>
              <a:t>(SCT; Festinger, 1954)</a:t>
            </a:r>
          </a:p>
          <a:p>
            <a:pPr marL="342900" indent="-342900">
              <a:lnSpc>
                <a:spcPct val="150000"/>
              </a:lnSpc>
              <a:buFont typeface="Arial" panose="020B0604020202020204" pitchFamily="34" charset="0"/>
              <a:buChar char="•"/>
            </a:pPr>
            <a:r>
              <a:rPr lang="en-US" altLang="zh-CN" dirty="0"/>
              <a:t>Since job crafting was defined as the changes to </a:t>
            </a:r>
            <a:r>
              <a:rPr lang="en-US" altLang="zh-CN" dirty="0">
                <a:solidFill>
                  <a:srgbClr val="FF0000"/>
                </a:solidFill>
              </a:rPr>
              <a:t>improve</a:t>
            </a:r>
            <a:r>
              <a:rPr lang="en-US" altLang="zh-CN" dirty="0"/>
              <a:t> employee’s own job </a:t>
            </a:r>
            <a:r>
              <a:rPr lang="en-US" altLang="zh-CN" sz="1200" i="1" dirty="0"/>
              <a:t>(</a:t>
            </a:r>
            <a:r>
              <a:rPr lang="en-US" altLang="zh-CN" sz="1200" i="1" dirty="0" err="1"/>
              <a:t>Bruning</a:t>
            </a:r>
            <a:r>
              <a:rPr lang="en-US" altLang="zh-CN" sz="1200" i="1" dirty="0"/>
              <a:t> &amp; Campion, 2018), </a:t>
            </a:r>
            <a:r>
              <a:rPr lang="en-US" altLang="zh-CN" dirty="0"/>
              <a:t>and as “</a:t>
            </a:r>
            <a:r>
              <a:rPr lang="en-US" altLang="zh-CN" dirty="0">
                <a:solidFill>
                  <a:srgbClr val="FF0000"/>
                </a:solidFill>
              </a:rPr>
              <a:t>everyday behavior</a:t>
            </a:r>
            <a:r>
              <a:rPr lang="en-US" altLang="zh-CN" dirty="0"/>
              <a:t>” </a:t>
            </a:r>
            <a:r>
              <a:rPr lang="en-US" altLang="zh-CN" sz="1200" i="1" dirty="0"/>
              <a:t>(</a:t>
            </a:r>
            <a:r>
              <a:rPr lang="en-US" altLang="zh-CN" sz="1200" i="1" dirty="0" err="1"/>
              <a:t>Wrzesniewski</a:t>
            </a:r>
            <a:r>
              <a:rPr lang="en-US" altLang="zh-CN" sz="1200" i="1" dirty="0"/>
              <a:t> &amp; Dutton, 2001)</a:t>
            </a:r>
            <a:r>
              <a:rPr lang="en-US" altLang="zh-CN" dirty="0"/>
              <a:t>, we argue that colleagues are inclined to </a:t>
            </a:r>
            <a:r>
              <a:rPr lang="en-US" altLang="zh-CN" dirty="0">
                <a:solidFill>
                  <a:srgbClr val="FF0000"/>
                </a:solidFill>
              </a:rPr>
              <a:t>compare themselves with crafter </a:t>
            </a:r>
            <a:r>
              <a:rPr lang="en-US" altLang="zh-CN" sz="1200" i="1" dirty="0"/>
              <a:t>(Kulik &amp; Ambrose, 1992).</a:t>
            </a:r>
          </a:p>
        </p:txBody>
      </p:sp>
      <p:sp>
        <p:nvSpPr>
          <p:cNvPr id="4" name="TextBox 1"/>
          <p:cNvSpPr txBox="1"/>
          <p:nvPr/>
        </p:nvSpPr>
        <p:spPr>
          <a:xfrm>
            <a:off x="142844" y="71420"/>
            <a:ext cx="2928958" cy="369332"/>
          </a:xfrm>
          <a:prstGeom prst="rect">
            <a:avLst/>
          </a:prstGeom>
          <a:noFill/>
        </p:spPr>
        <p:txBody>
          <a:bodyPr wrap="square" rtlCol="0">
            <a:spAutoFit/>
          </a:bodyPr>
          <a:lstStyle/>
          <a:p>
            <a:r>
              <a:rPr lang="en-US" altLang="zh-CN" dirty="0" err="1">
                <a:solidFill>
                  <a:schemeClr val="bg1"/>
                </a:solidFill>
              </a:rPr>
              <a:t>Theoratical</a:t>
            </a:r>
            <a:r>
              <a:rPr lang="en-US" altLang="zh-CN" dirty="0">
                <a:solidFill>
                  <a:schemeClr val="bg1"/>
                </a:solidFill>
              </a:rPr>
              <a:t> perspective</a:t>
            </a:r>
            <a:endParaRPr lang="zh-CN" altLang="en-US" dirty="0">
              <a:solidFill>
                <a:schemeClr val="bg1"/>
              </a:solidFill>
            </a:endParaRPr>
          </a:p>
        </p:txBody>
      </p:sp>
      <p:pic>
        <p:nvPicPr>
          <p:cNvPr id="5" name="图片 4">
            <a:extLst>
              <a:ext uri="{FF2B5EF4-FFF2-40B4-BE49-F238E27FC236}">
                <a16:creationId xmlns:a16="http://schemas.microsoft.com/office/drawing/2014/main" id="{63FA9164-22EC-45FC-AF71-1D9ACE28930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56176" y="13822"/>
            <a:ext cx="2664296" cy="1525018"/>
          </a:xfrm>
          <a:prstGeom prst="rect">
            <a:avLst/>
          </a:prstGeom>
        </p:spPr>
      </p:pic>
      <p:sp>
        <p:nvSpPr>
          <p:cNvPr id="6" name="矩形 5">
            <a:extLst>
              <a:ext uri="{FF2B5EF4-FFF2-40B4-BE49-F238E27FC236}">
                <a16:creationId xmlns:a16="http://schemas.microsoft.com/office/drawing/2014/main" id="{8A678D52-A895-4724-9E05-26EF32AAF3D5}"/>
              </a:ext>
            </a:extLst>
          </p:cNvPr>
          <p:cNvSpPr/>
          <p:nvPr/>
        </p:nvSpPr>
        <p:spPr>
          <a:xfrm>
            <a:off x="138064" y="2979028"/>
            <a:ext cx="8682408" cy="1703030"/>
          </a:xfrm>
          <a:prstGeom prst="rect">
            <a:avLst/>
          </a:prstGeom>
        </p:spPr>
        <p:txBody>
          <a:bodyPr wrap="square">
            <a:spAutoFit/>
          </a:bodyPr>
          <a:lstStyle/>
          <a:p>
            <a:pPr marL="342900" indent="-342900">
              <a:lnSpc>
                <a:spcPct val="150000"/>
              </a:lnSpc>
              <a:buFont typeface="Arial" panose="020B0604020202020204" pitchFamily="34" charset="0"/>
              <a:buChar char="•"/>
            </a:pPr>
            <a:r>
              <a:rPr lang="en-US" altLang="zh-CN" dirty="0"/>
              <a:t>As workers craft with the intention to </a:t>
            </a:r>
            <a:r>
              <a:rPr lang="en-US" altLang="zh-CN" dirty="0">
                <a:solidFill>
                  <a:srgbClr val="FF0000"/>
                </a:solidFill>
              </a:rPr>
              <a:t>improve</a:t>
            </a:r>
            <a:r>
              <a:rPr lang="en-US" altLang="zh-CN" dirty="0"/>
              <a:t> their job </a:t>
            </a:r>
            <a:r>
              <a:rPr lang="en-US" altLang="zh-CN" sz="1200" i="1" dirty="0"/>
              <a:t>(</a:t>
            </a:r>
            <a:r>
              <a:rPr lang="en-US" altLang="zh-CN" sz="1200" i="1" dirty="0" err="1"/>
              <a:t>Bruning</a:t>
            </a:r>
            <a:r>
              <a:rPr lang="en-US" altLang="zh-CN" sz="1200" i="1" dirty="0"/>
              <a:t> &amp; Campion, 2018) </a:t>
            </a:r>
            <a:r>
              <a:rPr lang="en-US" altLang="zh-CN" dirty="0"/>
              <a:t>and </a:t>
            </a:r>
            <a:r>
              <a:rPr lang="en-US" altLang="zh-CN" dirty="0">
                <a:solidFill>
                  <a:srgbClr val="FF0000"/>
                </a:solidFill>
              </a:rPr>
              <a:t>increase</a:t>
            </a:r>
            <a:r>
              <a:rPr lang="en-US" altLang="zh-CN" dirty="0"/>
              <a:t> person-job fit personally </a:t>
            </a:r>
            <a:r>
              <a:rPr lang="en-US" altLang="zh-CN" sz="1200" i="1" dirty="0"/>
              <a:t>(</a:t>
            </a:r>
            <a:r>
              <a:rPr lang="en-US" altLang="zh-CN" sz="1200" i="1" dirty="0" err="1"/>
              <a:t>Tims</a:t>
            </a:r>
            <a:r>
              <a:rPr lang="en-US" altLang="zh-CN" sz="1200" i="1" dirty="0"/>
              <a:t>, Bakker, &amp; Derks, 2012),</a:t>
            </a:r>
            <a:r>
              <a:rPr lang="en-US" altLang="zh-CN" dirty="0"/>
              <a:t> they can create </a:t>
            </a:r>
            <a:r>
              <a:rPr lang="en-US" altLang="zh-CN" dirty="0">
                <a:solidFill>
                  <a:srgbClr val="FF0000"/>
                </a:solidFill>
              </a:rPr>
              <a:t>better situations</a:t>
            </a:r>
            <a:r>
              <a:rPr lang="en-US" altLang="zh-CN" dirty="0"/>
              <a:t> between employees in the workplace. —— a co-worker is more likely to engage in </a:t>
            </a:r>
            <a:r>
              <a:rPr lang="en-US" altLang="zh-CN" dirty="0">
                <a:solidFill>
                  <a:srgbClr val="FF0000"/>
                </a:solidFill>
              </a:rPr>
              <a:t>upward social comparison </a:t>
            </a:r>
            <a:r>
              <a:rPr lang="en-US" altLang="zh-CN" sz="1200" i="1" dirty="0"/>
              <a:t>(Brown et al., 2007; Festinger 1954)</a:t>
            </a:r>
            <a:endParaRPr lang="en-US" altLang="zh-CN" sz="2000" dirty="0"/>
          </a:p>
        </p:txBody>
      </p:sp>
      <p:pic>
        <p:nvPicPr>
          <p:cNvPr id="2" name="音频 1">
            <a:hlinkClick r:id="" action="ppaction://media"/>
            <a:extLst>
              <a:ext uri="{FF2B5EF4-FFF2-40B4-BE49-F238E27FC236}">
                <a16:creationId xmlns:a16="http://schemas.microsoft.com/office/drawing/2014/main" id="{63A47525-862C-4A51-B02B-DE68E6179762}"/>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521700" y="4521200"/>
            <a:ext cx="406400" cy="406400"/>
          </a:xfrm>
          <a:prstGeom prst="rect">
            <a:avLst/>
          </a:prstGeom>
        </p:spPr>
      </p:pic>
    </p:spTree>
    <p:custDataLst>
      <p:tags r:id="rId1"/>
    </p:custDataLst>
    <p:extLst>
      <p:ext uri="{BB962C8B-B14F-4D97-AF65-F5344CB8AC3E}">
        <p14:creationId xmlns:p14="http://schemas.microsoft.com/office/powerpoint/2010/main" val="2604578126"/>
      </p:ext>
    </p:extLst>
  </p:cSld>
  <p:clrMapOvr>
    <a:masterClrMapping/>
  </p:clrMapOvr>
  <p:transition spd="slow" advTm="41415">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anim calcmode="lin" valueType="num">
                                      <p:cBhvr>
                                        <p:cTn id="12" dur="1000" fill="hold"/>
                                        <p:tgtEl>
                                          <p:spTgt spid="6"/>
                                        </p:tgtEl>
                                        <p:attrNameLst>
                                          <p:attrName>ppt_x</p:attrName>
                                        </p:attrNameLst>
                                      </p:cBhvr>
                                      <p:tavLst>
                                        <p:tav tm="0">
                                          <p:val>
                                            <p:strVal val="#ppt_x"/>
                                          </p:val>
                                        </p:tav>
                                        <p:tav tm="100000">
                                          <p:val>
                                            <p:strVal val="#ppt_x"/>
                                          </p:val>
                                        </p:tav>
                                      </p:tavLst>
                                    </p:anim>
                                    <p:anim calcmode="lin" valueType="num">
                                      <p:cBhvr>
                                        <p:cTn id="1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4" fill="hold" display="0">
                  <p:stCondLst>
                    <p:cond delay="indefinite"/>
                  </p:stCondLst>
                  <p:endCondLst>
                    <p:cond evt="onStopAudio" delay="0">
                      <p:tgtEl>
                        <p:sldTgt/>
                      </p:tgtEl>
                    </p:cond>
                  </p:endCondLst>
                </p:cTn>
                <p:tgtEl>
                  <p:spTgt spid="2"/>
                </p:tgtEl>
              </p:cMediaNode>
            </p:audio>
          </p:childTnLst>
        </p:cTn>
      </p:par>
    </p:tnLst>
    <p:bldLst>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372224" y="889238"/>
            <a:ext cx="6776350" cy="1287532"/>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altLang="zh-CN" dirty="0"/>
              <a:t>When people compare themselves with someone who has a better situation, people can experience </a:t>
            </a:r>
            <a:r>
              <a:rPr lang="en-US" altLang="zh-CN" dirty="0">
                <a:solidFill>
                  <a:srgbClr val="FF0000"/>
                </a:solidFill>
              </a:rPr>
              <a:t>two key emotions </a:t>
            </a:r>
            <a:r>
              <a:rPr lang="en-US" altLang="zh-CN" dirty="0"/>
              <a:t>—— </a:t>
            </a:r>
            <a:r>
              <a:rPr lang="en-US" altLang="zh-CN" dirty="0">
                <a:solidFill>
                  <a:srgbClr val="FF0000"/>
                </a:solidFill>
              </a:rPr>
              <a:t>envy and admiration </a:t>
            </a:r>
            <a:r>
              <a:rPr lang="en-US" altLang="zh-CN" sz="1200" i="1" dirty="0"/>
              <a:t>(Van de Ven, 2017). </a:t>
            </a:r>
          </a:p>
        </p:txBody>
      </p:sp>
      <p:sp>
        <p:nvSpPr>
          <p:cNvPr id="4" name="TextBox 1"/>
          <p:cNvSpPr txBox="1"/>
          <p:nvPr/>
        </p:nvSpPr>
        <p:spPr>
          <a:xfrm>
            <a:off x="142844" y="71420"/>
            <a:ext cx="2928958" cy="369332"/>
          </a:xfrm>
          <a:prstGeom prst="rect">
            <a:avLst/>
          </a:prstGeom>
          <a:noFill/>
        </p:spPr>
        <p:txBody>
          <a:bodyPr wrap="square" rtlCol="0">
            <a:spAutoFit/>
          </a:bodyPr>
          <a:lstStyle/>
          <a:p>
            <a:r>
              <a:rPr lang="en-US" altLang="zh-CN" dirty="0">
                <a:solidFill>
                  <a:schemeClr val="bg1"/>
                </a:solidFill>
              </a:rPr>
              <a:t>Envy &amp; Admiration</a:t>
            </a:r>
            <a:endParaRPr lang="zh-CN" altLang="en-US" dirty="0">
              <a:solidFill>
                <a:schemeClr val="bg1"/>
              </a:solidFill>
            </a:endParaRPr>
          </a:p>
        </p:txBody>
      </p:sp>
      <p:pic>
        <p:nvPicPr>
          <p:cNvPr id="5" name="图片 4">
            <a:extLst>
              <a:ext uri="{FF2B5EF4-FFF2-40B4-BE49-F238E27FC236}">
                <a16:creationId xmlns:a16="http://schemas.microsoft.com/office/drawing/2014/main" id="{C2871E24-7BFD-4F17-A991-14FAC079C7A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2844" y="973274"/>
            <a:ext cx="2134048" cy="1598476"/>
          </a:xfrm>
          <a:prstGeom prst="rect">
            <a:avLst/>
          </a:prstGeom>
        </p:spPr>
      </p:pic>
      <p:pic>
        <p:nvPicPr>
          <p:cNvPr id="7" name="图片 6">
            <a:extLst>
              <a:ext uri="{FF2B5EF4-FFF2-40B4-BE49-F238E27FC236}">
                <a16:creationId xmlns:a16="http://schemas.microsoft.com/office/drawing/2014/main" id="{75795EC0-CD94-4ED6-9039-14994A2AD38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42844" y="2787774"/>
            <a:ext cx="2134048" cy="1598476"/>
          </a:xfrm>
          <a:prstGeom prst="rect">
            <a:avLst/>
          </a:prstGeom>
        </p:spPr>
      </p:pic>
      <p:sp>
        <p:nvSpPr>
          <p:cNvPr id="8" name="矩形 7">
            <a:extLst>
              <a:ext uri="{FF2B5EF4-FFF2-40B4-BE49-F238E27FC236}">
                <a16:creationId xmlns:a16="http://schemas.microsoft.com/office/drawing/2014/main" id="{D5E9DAED-9554-4CEF-AB48-9B43042DADF8}"/>
              </a:ext>
            </a:extLst>
          </p:cNvPr>
          <p:cNvSpPr/>
          <p:nvPr/>
        </p:nvSpPr>
        <p:spPr>
          <a:xfrm>
            <a:off x="2372224" y="2176770"/>
            <a:ext cx="6628932" cy="1997150"/>
          </a:xfrm>
          <a:prstGeom prst="rect">
            <a:avLst/>
          </a:prstGeom>
        </p:spPr>
        <p:txBody>
          <a:bodyPr wrap="square">
            <a:spAutoFit/>
          </a:bodyPr>
          <a:lstStyle/>
          <a:p>
            <a:pPr marL="342900" indent="-342900">
              <a:lnSpc>
                <a:spcPct val="150000"/>
              </a:lnSpc>
              <a:buFont typeface="Arial" panose="020B0604020202020204" pitchFamily="34" charset="0"/>
              <a:buChar char="•"/>
            </a:pPr>
            <a:r>
              <a:rPr lang="en-US" altLang="zh-CN" dirty="0"/>
              <a:t>social comparison theory assumes that two distinct processes —— a </a:t>
            </a:r>
            <a:r>
              <a:rPr lang="en-US" altLang="zh-CN" dirty="0">
                <a:solidFill>
                  <a:srgbClr val="FF0000"/>
                </a:solidFill>
              </a:rPr>
              <a:t>cognitive</a:t>
            </a:r>
            <a:r>
              <a:rPr lang="en-US" altLang="zh-CN" dirty="0"/>
              <a:t> (i.e., deservingness) and an </a:t>
            </a:r>
            <a:r>
              <a:rPr lang="en-US" altLang="zh-CN" dirty="0">
                <a:solidFill>
                  <a:srgbClr val="FF0000"/>
                </a:solidFill>
              </a:rPr>
              <a:t>emotional</a:t>
            </a:r>
            <a:r>
              <a:rPr lang="en-US" altLang="zh-CN" dirty="0"/>
              <a:t> one (i.e., pleasantness) – result in different emotions </a:t>
            </a:r>
            <a:r>
              <a:rPr lang="en-US" altLang="zh-CN" sz="1200" i="1" dirty="0"/>
              <a:t>(e.g., </a:t>
            </a:r>
            <a:r>
              <a:rPr lang="en-US" altLang="zh-CN" sz="1200" i="1" dirty="0" err="1"/>
              <a:t>Marescaux</a:t>
            </a:r>
            <a:r>
              <a:rPr lang="en-US" altLang="zh-CN" sz="1200" i="1" dirty="0"/>
              <a:t>, De Winne, &amp; </a:t>
            </a:r>
            <a:r>
              <a:rPr lang="en-US" altLang="zh-CN" sz="1200" i="1" dirty="0" err="1"/>
              <a:t>Rofcanin</a:t>
            </a:r>
            <a:r>
              <a:rPr lang="en-US" altLang="zh-CN" sz="1200" i="1" dirty="0"/>
              <a:t>, 2019; Van de Ven, </a:t>
            </a:r>
            <a:r>
              <a:rPr lang="en-US" altLang="zh-CN" sz="1200" i="1" dirty="0" err="1"/>
              <a:t>Zeelenberg</a:t>
            </a:r>
            <a:r>
              <a:rPr lang="en-US" altLang="zh-CN" sz="1200" i="1" dirty="0"/>
              <a:t>, &amp; Pieters, 2011b) </a:t>
            </a:r>
          </a:p>
        </p:txBody>
      </p:sp>
      <p:pic>
        <p:nvPicPr>
          <p:cNvPr id="2" name="音频 1">
            <a:hlinkClick r:id="" action="ppaction://media"/>
            <a:extLst>
              <a:ext uri="{FF2B5EF4-FFF2-40B4-BE49-F238E27FC236}">
                <a16:creationId xmlns:a16="http://schemas.microsoft.com/office/drawing/2014/main" id="{EA49CB85-30E3-4149-AA98-438B664C0436}"/>
              </a:ext>
            </a:extLst>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8521700" y="4521200"/>
            <a:ext cx="406400" cy="406400"/>
          </a:xfrm>
          <a:prstGeom prst="rect">
            <a:avLst/>
          </a:prstGeom>
        </p:spPr>
      </p:pic>
    </p:spTree>
    <p:custDataLst>
      <p:tags r:id="rId1"/>
    </p:custDataLst>
    <p:extLst>
      <p:ext uri="{BB962C8B-B14F-4D97-AF65-F5344CB8AC3E}">
        <p14:creationId xmlns:p14="http://schemas.microsoft.com/office/powerpoint/2010/main" val="160596942"/>
      </p:ext>
    </p:extLst>
  </p:cSld>
  <p:clrMapOvr>
    <a:masterClrMapping/>
  </p:clrMapOvr>
  <p:transition spd="slow" advTm="26603">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4" fill="hold" display="0">
                  <p:stCondLst>
                    <p:cond delay="indefinite"/>
                  </p:stCondLst>
                  <p:endCondLst>
                    <p:cond evt="onStopAudio" delay="0">
                      <p:tgtEl>
                        <p:sldTgt/>
                      </p:tgtEl>
                    </p:cond>
                  </p:endCondLst>
                </p:cTn>
                <p:tgtEl>
                  <p:spTgt spid="2"/>
                </p:tgtEl>
              </p:cMediaNode>
            </p:audio>
          </p:childTnLst>
        </p:cTn>
      </p:par>
    </p:tnLst>
    <p:bldLst>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42910" y="785800"/>
            <a:ext cx="8072494" cy="4051815"/>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altLang="zh-CN" dirty="0"/>
              <a:t>When a </a:t>
            </a:r>
            <a:r>
              <a:rPr lang="en-US" altLang="zh-CN" dirty="0" err="1"/>
              <a:t>parterner</a:t>
            </a:r>
            <a:r>
              <a:rPr lang="en-US" altLang="zh-CN" dirty="0"/>
              <a:t> views the actor’s better position is </a:t>
            </a:r>
            <a:r>
              <a:rPr lang="en-US" altLang="zh-CN" dirty="0">
                <a:solidFill>
                  <a:srgbClr val="FF0000"/>
                </a:solidFill>
              </a:rPr>
              <a:t>deserved</a:t>
            </a:r>
            <a:r>
              <a:rPr lang="en-US" altLang="zh-CN" dirty="0"/>
              <a:t> and feels </a:t>
            </a:r>
            <a:r>
              <a:rPr lang="en-US" altLang="zh-CN" dirty="0">
                <a:solidFill>
                  <a:srgbClr val="FF0000"/>
                </a:solidFill>
              </a:rPr>
              <a:t>pleasant</a:t>
            </a:r>
            <a:r>
              <a:rPr lang="en-US" altLang="zh-CN" dirty="0"/>
              <a:t>, the </a:t>
            </a:r>
            <a:r>
              <a:rPr lang="en-US" altLang="zh-CN" dirty="0" err="1"/>
              <a:t>parterner</a:t>
            </a:r>
            <a:r>
              <a:rPr lang="en-US" altLang="zh-CN" dirty="0"/>
              <a:t> is more likely to </a:t>
            </a:r>
            <a:r>
              <a:rPr lang="en-US" altLang="zh-CN" dirty="0">
                <a:solidFill>
                  <a:srgbClr val="FF0000"/>
                </a:solidFill>
              </a:rPr>
              <a:t>admire</a:t>
            </a:r>
            <a:r>
              <a:rPr lang="en-US" altLang="zh-CN" dirty="0"/>
              <a:t> this employee</a:t>
            </a:r>
            <a:r>
              <a:rPr lang="en-US" altLang="zh-CN" sz="2000" dirty="0"/>
              <a:t>.</a:t>
            </a:r>
          </a:p>
          <a:p>
            <a:pPr marL="342900" indent="-342900">
              <a:lnSpc>
                <a:spcPct val="150000"/>
              </a:lnSpc>
              <a:buFont typeface="Arial" panose="020B0604020202020204" pitchFamily="34" charset="0"/>
              <a:buChar char="•"/>
            </a:pPr>
            <a:r>
              <a:rPr lang="en-US" altLang="zh-CN" dirty="0"/>
              <a:t>When a colleague thinks the actor’s better position is </a:t>
            </a:r>
            <a:r>
              <a:rPr lang="en-US" altLang="zh-CN" dirty="0">
                <a:solidFill>
                  <a:srgbClr val="FF0000"/>
                </a:solidFill>
              </a:rPr>
              <a:t>undeserved</a:t>
            </a:r>
            <a:r>
              <a:rPr lang="en-US" altLang="zh-CN" dirty="0"/>
              <a:t> and feels </a:t>
            </a:r>
            <a:r>
              <a:rPr lang="en-US" altLang="zh-CN" dirty="0">
                <a:solidFill>
                  <a:srgbClr val="FF0000"/>
                </a:solidFill>
              </a:rPr>
              <a:t>unpleasant</a:t>
            </a:r>
            <a:r>
              <a:rPr lang="en-US" altLang="zh-CN" dirty="0"/>
              <a:t>, the colleague will feel </a:t>
            </a:r>
            <a:r>
              <a:rPr lang="en-US" altLang="zh-CN" dirty="0">
                <a:solidFill>
                  <a:srgbClr val="FF0000"/>
                </a:solidFill>
              </a:rPr>
              <a:t>malicious envy</a:t>
            </a:r>
            <a:r>
              <a:rPr lang="en-US" altLang="zh-CN" dirty="0"/>
              <a:t>. </a:t>
            </a:r>
            <a:br>
              <a:rPr lang="en-US" altLang="zh-CN" sz="2000" dirty="0"/>
            </a:br>
            <a:br>
              <a:rPr lang="en-US" altLang="zh-CN" sz="2000" dirty="0"/>
            </a:br>
            <a:br>
              <a:rPr lang="en-US" altLang="zh-CN" sz="2000" dirty="0"/>
            </a:br>
            <a:br>
              <a:rPr lang="en-US" altLang="zh-CN" sz="2000" dirty="0"/>
            </a:br>
            <a:r>
              <a:rPr lang="en-US" altLang="zh-CN" sz="2000" dirty="0"/>
              <a:t> </a:t>
            </a:r>
            <a:br>
              <a:rPr lang="en-US" altLang="zh-CN" sz="2000" dirty="0"/>
            </a:br>
            <a:endParaRPr lang="en-US" altLang="zh-CN" sz="2000" dirty="0"/>
          </a:p>
        </p:txBody>
      </p:sp>
      <p:sp>
        <p:nvSpPr>
          <p:cNvPr id="4" name="TextBox 1"/>
          <p:cNvSpPr txBox="1"/>
          <p:nvPr/>
        </p:nvSpPr>
        <p:spPr>
          <a:xfrm>
            <a:off x="142844" y="71420"/>
            <a:ext cx="2928958" cy="369332"/>
          </a:xfrm>
          <a:prstGeom prst="rect">
            <a:avLst/>
          </a:prstGeom>
          <a:noFill/>
        </p:spPr>
        <p:txBody>
          <a:bodyPr wrap="square" rtlCol="0">
            <a:spAutoFit/>
          </a:bodyPr>
          <a:lstStyle/>
          <a:p>
            <a:r>
              <a:rPr lang="en-US" altLang="zh-CN" dirty="0" err="1">
                <a:solidFill>
                  <a:schemeClr val="bg1"/>
                </a:solidFill>
              </a:rPr>
              <a:t>Theoratical</a:t>
            </a:r>
            <a:r>
              <a:rPr lang="en-US" altLang="zh-CN" dirty="0">
                <a:solidFill>
                  <a:schemeClr val="bg1"/>
                </a:solidFill>
              </a:rPr>
              <a:t> perspective</a:t>
            </a:r>
            <a:endParaRPr lang="zh-CN" altLang="en-US" dirty="0">
              <a:solidFill>
                <a:schemeClr val="bg1"/>
              </a:solidFill>
            </a:endParaRPr>
          </a:p>
        </p:txBody>
      </p:sp>
      <p:pic>
        <p:nvPicPr>
          <p:cNvPr id="5" name="图片 4">
            <a:extLst>
              <a:ext uri="{FF2B5EF4-FFF2-40B4-BE49-F238E27FC236}">
                <a16:creationId xmlns:a16="http://schemas.microsoft.com/office/drawing/2014/main" id="{EBCB8563-BEF1-4B55-A5C5-DAC83F15AF9A}"/>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642910" y="2571750"/>
            <a:ext cx="5616624" cy="2493692"/>
          </a:xfrm>
          <a:prstGeom prst="rect">
            <a:avLst/>
          </a:prstGeom>
          <a:noFill/>
        </p:spPr>
      </p:pic>
      <p:pic>
        <p:nvPicPr>
          <p:cNvPr id="2" name="音频 1">
            <a:hlinkClick r:id="" action="ppaction://media"/>
            <a:extLst>
              <a:ext uri="{FF2B5EF4-FFF2-40B4-BE49-F238E27FC236}">
                <a16:creationId xmlns:a16="http://schemas.microsoft.com/office/drawing/2014/main" id="{B7F145BC-8C1E-432B-A604-8DDC7C74EFB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21700" y="4521200"/>
            <a:ext cx="406400" cy="406400"/>
          </a:xfrm>
          <a:prstGeom prst="rect">
            <a:avLst/>
          </a:prstGeom>
        </p:spPr>
      </p:pic>
    </p:spTree>
    <p:extLst>
      <p:ext uri="{BB962C8B-B14F-4D97-AF65-F5344CB8AC3E}">
        <p14:creationId xmlns:p14="http://schemas.microsoft.com/office/powerpoint/2010/main" val="1059941040"/>
      </p:ext>
    </p:extLst>
  </p:cSld>
  <p:clrMapOvr>
    <a:masterClrMapping/>
  </p:clrMapOvr>
  <p:transition spd="slow" advTm="36032">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42910" y="785800"/>
            <a:ext cx="8072494" cy="2574487"/>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altLang="zh-CN" dirty="0">
                <a:solidFill>
                  <a:srgbClr val="FF0000"/>
                </a:solidFill>
              </a:rPr>
              <a:t>Avoidance</a:t>
            </a:r>
            <a:r>
              <a:rPr lang="en-US" altLang="zh-CN" dirty="0"/>
              <a:t> job crafting with the intentions to </a:t>
            </a:r>
            <a:r>
              <a:rPr lang="en-US" altLang="zh-CN" dirty="0">
                <a:solidFill>
                  <a:srgbClr val="FF0000"/>
                </a:solidFill>
              </a:rPr>
              <a:t>evade, reduce, or eliminate</a:t>
            </a:r>
            <a:br>
              <a:rPr lang="en-US" altLang="zh-CN" dirty="0"/>
            </a:br>
            <a:r>
              <a:rPr lang="en-US" altLang="zh-CN" dirty="0"/>
              <a:t>part of one’s work </a:t>
            </a:r>
            <a:r>
              <a:rPr lang="en-US" altLang="zh-CN" sz="1200" i="1" dirty="0"/>
              <a:t>(</a:t>
            </a:r>
            <a:r>
              <a:rPr lang="en-US" altLang="zh-CN" sz="1200" i="1" dirty="0" err="1"/>
              <a:t>Bruning</a:t>
            </a:r>
            <a:r>
              <a:rPr lang="en-US" altLang="zh-CN" sz="1200" i="1" dirty="0"/>
              <a:t> &amp; Campion, 2018)</a:t>
            </a:r>
          </a:p>
          <a:p>
            <a:pPr marL="342900" indent="-342900">
              <a:lnSpc>
                <a:spcPct val="150000"/>
              </a:lnSpc>
              <a:buFont typeface="Arial" panose="020B0604020202020204" pitchFamily="34" charset="0"/>
              <a:buChar char="•"/>
            </a:pPr>
            <a:r>
              <a:rPr lang="en-US" altLang="zh-CN" dirty="0"/>
              <a:t>Avoidance crafting reflects reduction of hindering job demands </a:t>
            </a:r>
            <a:r>
              <a:rPr lang="en-US" altLang="zh-CN" sz="1200" i="1" dirty="0"/>
              <a:t>(</a:t>
            </a:r>
            <a:r>
              <a:rPr lang="en-US" altLang="zh-CN" sz="1200" i="1" dirty="0" err="1"/>
              <a:t>Tims</a:t>
            </a:r>
            <a:r>
              <a:rPr lang="en-US" altLang="zh-CN" sz="1200" i="1" dirty="0"/>
              <a:t> et al., 2012),</a:t>
            </a:r>
            <a:r>
              <a:rPr lang="en-US" altLang="zh-CN" dirty="0"/>
              <a:t> and one’s work role </a:t>
            </a:r>
            <a:r>
              <a:rPr lang="en-US" altLang="zh-CN" sz="1200" i="1" dirty="0"/>
              <a:t>(</a:t>
            </a:r>
            <a:r>
              <a:rPr lang="en-US" altLang="zh-CN" sz="1200" i="1" dirty="0" err="1"/>
              <a:t>Wrzesniewski</a:t>
            </a:r>
            <a:r>
              <a:rPr lang="en-US" altLang="zh-CN" sz="1200" i="1" dirty="0"/>
              <a:t> &amp; Dutton, 2001).</a:t>
            </a:r>
          </a:p>
          <a:p>
            <a:pPr marL="342900" indent="-342900">
              <a:lnSpc>
                <a:spcPct val="150000"/>
              </a:lnSpc>
              <a:buFont typeface="Arial" panose="020B0604020202020204" pitchFamily="34" charset="0"/>
              <a:buChar char="•"/>
            </a:pPr>
            <a:r>
              <a:rPr lang="en-US" altLang="zh-CN" dirty="0"/>
              <a:t>From the </a:t>
            </a:r>
            <a:r>
              <a:rPr lang="en-US" altLang="zh-CN" dirty="0">
                <a:solidFill>
                  <a:srgbClr val="FF0000"/>
                </a:solidFill>
              </a:rPr>
              <a:t>colleague’s perspective</a:t>
            </a:r>
            <a:r>
              <a:rPr lang="en-US" altLang="zh-CN" dirty="0"/>
              <a:t>, the change of crafter </a:t>
            </a:r>
            <a:r>
              <a:rPr lang="en-US" altLang="zh-CN" dirty="0">
                <a:solidFill>
                  <a:srgbClr val="FF0000"/>
                </a:solidFill>
              </a:rPr>
              <a:t>may produce more workloads</a:t>
            </a:r>
            <a:r>
              <a:rPr lang="en-US" altLang="zh-CN" dirty="0"/>
              <a:t> for them.</a:t>
            </a:r>
            <a:r>
              <a:rPr lang="en-US" altLang="zh-CN" sz="2000" dirty="0"/>
              <a:t> </a:t>
            </a:r>
          </a:p>
        </p:txBody>
      </p:sp>
      <p:sp>
        <p:nvSpPr>
          <p:cNvPr id="4" name="TextBox 1"/>
          <p:cNvSpPr txBox="1"/>
          <p:nvPr/>
        </p:nvSpPr>
        <p:spPr>
          <a:xfrm>
            <a:off x="142844" y="71420"/>
            <a:ext cx="2928958" cy="369332"/>
          </a:xfrm>
          <a:prstGeom prst="rect">
            <a:avLst/>
          </a:prstGeom>
          <a:noFill/>
        </p:spPr>
        <p:txBody>
          <a:bodyPr wrap="square" rtlCol="0">
            <a:spAutoFit/>
          </a:bodyPr>
          <a:lstStyle/>
          <a:p>
            <a:r>
              <a:rPr lang="en-US" altLang="zh-CN" dirty="0">
                <a:solidFill>
                  <a:schemeClr val="bg1"/>
                </a:solidFill>
              </a:rPr>
              <a:t>Hypotheses Development</a:t>
            </a:r>
            <a:endParaRPr lang="zh-CN" altLang="en-US" dirty="0">
              <a:solidFill>
                <a:schemeClr val="bg1"/>
              </a:solidFill>
            </a:endParaRPr>
          </a:p>
        </p:txBody>
      </p:sp>
      <p:sp>
        <p:nvSpPr>
          <p:cNvPr id="2" name="矩形 1">
            <a:extLst>
              <a:ext uri="{FF2B5EF4-FFF2-40B4-BE49-F238E27FC236}">
                <a16:creationId xmlns:a16="http://schemas.microsoft.com/office/drawing/2014/main" id="{DE9E79EB-BC5F-4169-9990-1EDE8FE6A2AB}"/>
              </a:ext>
            </a:extLst>
          </p:cNvPr>
          <p:cNvSpPr/>
          <p:nvPr/>
        </p:nvSpPr>
        <p:spPr>
          <a:xfrm>
            <a:off x="652023" y="3705335"/>
            <a:ext cx="8191527" cy="369332"/>
          </a:xfrm>
          <a:prstGeom prst="rect">
            <a:avLst/>
          </a:prstGeom>
        </p:spPr>
        <p:txBody>
          <a:bodyPr wrap="square">
            <a:spAutoFit/>
          </a:bodyPr>
          <a:lstStyle/>
          <a:p>
            <a:r>
              <a:rPr lang="en-US" altLang="zh-CN" i="1" dirty="0">
                <a:solidFill>
                  <a:srgbClr val="000000"/>
                </a:solidFill>
                <a:latin typeface="TimesNewRomanPS-ItalicMT"/>
              </a:rPr>
              <a:t>Hypothesis 1a. Avoidance job crafting is positively related to co-worker malicious envy.</a:t>
            </a:r>
            <a:r>
              <a:rPr lang="en-US" altLang="zh-CN" dirty="0"/>
              <a:t> </a:t>
            </a:r>
            <a:endParaRPr lang="zh-CN" altLang="en-US" dirty="0"/>
          </a:p>
        </p:txBody>
      </p:sp>
      <p:pic>
        <p:nvPicPr>
          <p:cNvPr id="5" name="音频 4">
            <a:hlinkClick r:id="" action="ppaction://media"/>
            <a:extLst>
              <a:ext uri="{FF2B5EF4-FFF2-40B4-BE49-F238E27FC236}">
                <a16:creationId xmlns:a16="http://schemas.microsoft.com/office/drawing/2014/main" id="{1A47ADA0-189D-49D8-B562-EF37A2315D29}"/>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521700" y="4521200"/>
            <a:ext cx="406400" cy="406400"/>
          </a:xfrm>
          <a:prstGeom prst="rect">
            <a:avLst/>
          </a:prstGeom>
        </p:spPr>
      </p:pic>
    </p:spTree>
    <p:custDataLst>
      <p:tags r:id="rId1"/>
    </p:custDataLst>
    <p:extLst>
      <p:ext uri="{BB962C8B-B14F-4D97-AF65-F5344CB8AC3E}">
        <p14:creationId xmlns:p14="http://schemas.microsoft.com/office/powerpoint/2010/main" val="2370729934"/>
      </p:ext>
    </p:extLst>
  </p:cSld>
  <p:clrMapOvr>
    <a:masterClrMapping/>
  </p:clrMapOvr>
  <p:transition spd="slow" advTm="37572">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3" fill="hold" display="0">
                  <p:stCondLst>
                    <p:cond delay="indefinite"/>
                  </p:stCondLst>
                  <p:endCondLst>
                    <p:cond evt="onStopAudio" delay="0">
                      <p:tgtEl>
                        <p:sldTgt/>
                      </p:tgtEl>
                    </p:cond>
                  </p:endCondLst>
                </p:cTn>
                <p:tgtEl>
                  <p:spTgt spid="5"/>
                </p:tgtEl>
              </p:cMediaNode>
            </p:audio>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42910" y="785800"/>
            <a:ext cx="8072494" cy="2995692"/>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altLang="zh-CN" dirty="0">
                <a:solidFill>
                  <a:srgbClr val="FF0000"/>
                </a:solidFill>
              </a:rPr>
              <a:t>Approach</a:t>
            </a:r>
            <a:r>
              <a:rPr lang="en-US" altLang="zh-CN" dirty="0"/>
              <a:t> crafting may result from coping with challenge stressors actively </a:t>
            </a:r>
            <a:r>
              <a:rPr lang="en-US" altLang="zh-CN" sz="1200" i="1" dirty="0"/>
              <a:t>(</a:t>
            </a:r>
            <a:r>
              <a:rPr lang="en-US" altLang="zh-CN" sz="1200" i="1" dirty="0" err="1"/>
              <a:t>Bruning</a:t>
            </a:r>
            <a:r>
              <a:rPr lang="en-US" altLang="zh-CN" sz="1200" i="1" dirty="0"/>
              <a:t> &amp; Campion, 2018), </a:t>
            </a:r>
            <a:r>
              <a:rPr lang="en-US" altLang="zh-CN" dirty="0"/>
              <a:t>increasing job resources or job demands </a:t>
            </a:r>
            <a:r>
              <a:rPr lang="en-US" altLang="zh-CN" sz="1200" i="1" dirty="0"/>
              <a:t>(</a:t>
            </a:r>
            <a:r>
              <a:rPr lang="en-US" altLang="zh-CN" sz="1200" i="1" dirty="0" err="1"/>
              <a:t>Tims</a:t>
            </a:r>
            <a:r>
              <a:rPr lang="en-US" altLang="zh-CN" sz="1200" i="1" dirty="0"/>
              <a:t> et al., 2012). </a:t>
            </a:r>
          </a:p>
          <a:p>
            <a:pPr marL="342900" indent="-342900">
              <a:lnSpc>
                <a:spcPct val="150000"/>
              </a:lnSpc>
              <a:buFont typeface="Arial" panose="020B0604020202020204" pitchFamily="34" charset="0"/>
              <a:buChar char="•"/>
            </a:pPr>
            <a:r>
              <a:rPr lang="en-US" altLang="zh-CN" dirty="0"/>
              <a:t>In a word, crafter earns the results, such as better performance, work engagement.</a:t>
            </a:r>
            <a:r>
              <a:rPr lang="en-US" altLang="zh-CN" sz="2000" dirty="0"/>
              <a:t> </a:t>
            </a:r>
          </a:p>
          <a:p>
            <a:pPr marL="342900" indent="-342900">
              <a:lnSpc>
                <a:spcPct val="150000"/>
              </a:lnSpc>
              <a:buFont typeface="Arial" panose="020B0604020202020204" pitchFamily="34" charset="0"/>
              <a:buChar char="•"/>
            </a:pPr>
            <a:r>
              <a:rPr lang="en-US" altLang="zh-CN" dirty="0"/>
              <a:t>When an individual proactively takes </a:t>
            </a:r>
            <a:r>
              <a:rPr lang="en-US" altLang="zh-CN" dirty="0">
                <a:solidFill>
                  <a:srgbClr val="FF0000"/>
                </a:solidFill>
              </a:rPr>
              <a:t>more work roles </a:t>
            </a:r>
            <a:r>
              <a:rPr lang="en-US" altLang="zh-CN" dirty="0"/>
              <a:t>or increases </a:t>
            </a:r>
            <a:r>
              <a:rPr lang="en-US" altLang="zh-CN" dirty="0">
                <a:solidFill>
                  <a:srgbClr val="FF0000"/>
                </a:solidFill>
              </a:rPr>
              <a:t>social interactions</a:t>
            </a:r>
            <a:r>
              <a:rPr lang="en-US" altLang="zh-CN" dirty="0"/>
              <a:t> to fulfill his/her work, it can </a:t>
            </a:r>
            <a:r>
              <a:rPr lang="en-US" altLang="zh-CN" dirty="0">
                <a:solidFill>
                  <a:srgbClr val="FF0000"/>
                </a:solidFill>
              </a:rPr>
              <a:t>be helpful </a:t>
            </a:r>
            <a:r>
              <a:rPr lang="en-US" altLang="zh-CN" dirty="0"/>
              <a:t>and </a:t>
            </a:r>
            <a:r>
              <a:rPr lang="en-US" altLang="zh-CN" dirty="0">
                <a:solidFill>
                  <a:srgbClr val="FF0000"/>
                </a:solidFill>
              </a:rPr>
              <a:t>efficient </a:t>
            </a:r>
            <a:r>
              <a:rPr lang="en-US" altLang="zh-CN" dirty="0"/>
              <a:t>to work with this person.</a:t>
            </a:r>
            <a:endParaRPr lang="en-US" altLang="zh-CN" sz="2000" dirty="0"/>
          </a:p>
        </p:txBody>
      </p:sp>
      <p:sp>
        <p:nvSpPr>
          <p:cNvPr id="4" name="TextBox 1"/>
          <p:cNvSpPr txBox="1"/>
          <p:nvPr/>
        </p:nvSpPr>
        <p:spPr>
          <a:xfrm>
            <a:off x="142844" y="71420"/>
            <a:ext cx="2928958" cy="369332"/>
          </a:xfrm>
          <a:prstGeom prst="rect">
            <a:avLst/>
          </a:prstGeom>
          <a:noFill/>
        </p:spPr>
        <p:txBody>
          <a:bodyPr wrap="square" rtlCol="0">
            <a:spAutoFit/>
          </a:bodyPr>
          <a:lstStyle/>
          <a:p>
            <a:r>
              <a:rPr lang="en-US" altLang="zh-CN" dirty="0">
                <a:solidFill>
                  <a:schemeClr val="bg1"/>
                </a:solidFill>
              </a:rPr>
              <a:t>Hypotheses Development</a:t>
            </a:r>
            <a:endParaRPr lang="zh-CN" altLang="en-US" dirty="0">
              <a:solidFill>
                <a:schemeClr val="bg1"/>
              </a:solidFill>
            </a:endParaRPr>
          </a:p>
        </p:txBody>
      </p:sp>
      <p:sp>
        <p:nvSpPr>
          <p:cNvPr id="2" name="矩形 1">
            <a:extLst>
              <a:ext uri="{FF2B5EF4-FFF2-40B4-BE49-F238E27FC236}">
                <a16:creationId xmlns:a16="http://schemas.microsoft.com/office/drawing/2014/main" id="{3D79342D-CB40-4C26-A2A3-1FCB817B8159}"/>
              </a:ext>
            </a:extLst>
          </p:cNvPr>
          <p:cNvSpPr/>
          <p:nvPr/>
        </p:nvSpPr>
        <p:spPr>
          <a:xfrm>
            <a:off x="642910" y="4126540"/>
            <a:ext cx="8250694" cy="369332"/>
          </a:xfrm>
          <a:prstGeom prst="rect">
            <a:avLst/>
          </a:prstGeom>
        </p:spPr>
        <p:txBody>
          <a:bodyPr wrap="square">
            <a:spAutoFit/>
          </a:bodyPr>
          <a:lstStyle/>
          <a:p>
            <a:r>
              <a:rPr lang="en-US" altLang="zh-CN" i="1" dirty="0">
                <a:solidFill>
                  <a:srgbClr val="000000"/>
                </a:solidFill>
                <a:latin typeface="TimesNewRomanPS-ItalicMT"/>
              </a:rPr>
              <a:t>Hypothesis 1b. Approach job crafting is positively related to co-worker admiration.</a:t>
            </a:r>
            <a:r>
              <a:rPr lang="en-US" altLang="zh-CN" dirty="0"/>
              <a:t> </a:t>
            </a:r>
            <a:endParaRPr lang="zh-CN" altLang="en-US" dirty="0"/>
          </a:p>
        </p:txBody>
      </p:sp>
      <p:pic>
        <p:nvPicPr>
          <p:cNvPr id="5" name="音频 4">
            <a:hlinkClick r:id="" action="ppaction://media"/>
            <a:extLst>
              <a:ext uri="{FF2B5EF4-FFF2-40B4-BE49-F238E27FC236}">
                <a16:creationId xmlns:a16="http://schemas.microsoft.com/office/drawing/2014/main" id="{7110EF8F-EA47-421A-94FC-CA9A09C1ED06}"/>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521700" y="4521200"/>
            <a:ext cx="406400" cy="406400"/>
          </a:xfrm>
          <a:prstGeom prst="rect">
            <a:avLst/>
          </a:prstGeom>
        </p:spPr>
      </p:pic>
    </p:spTree>
    <p:custDataLst>
      <p:tags r:id="rId1"/>
    </p:custDataLst>
    <p:extLst>
      <p:ext uri="{BB962C8B-B14F-4D97-AF65-F5344CB8AC3E}">
        <p14:creationId xmlns:p14="http://schemas.microsoft.com/office/powerpoint/2010/main" val="955886219"/>
      </p:ext>
    </p:extLst>
  </p:cSld>
  <p:clrMapOvr>
    <a:masterClrMapping/>
  </p:clrMapOvr>
  <p:transition spd="slow" advTm="40095">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3" fill="hold" display="0">
                  <p:stCondLst>
                    <p:cond delay="indefinite"/>
                  </p:stCondLst>
                  <p:endCondLst>
                    <p:cond evt="onStopAudio" delay="0">
                      <p:tgtEl>
                        <p:sldTgt/>
                      </p:tgtEl>
                    </p:cond>
                  </p:endCondLst>
                </p:cTn>
                <p:tgtEl>
                  <p:spTgt spid="5"/>
                </p:tgtEl>
              </p:cMediaNode>
            </p:audio>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p:cNvSpPr txBox="1"/>
          <p:nvPr/>
        </p:nvSpPr>
        <p:spPr>
          <a:xfrm>
            <a:off x="142844" y="71420"/>
            <a:ext cx="2928958" cy="369332"/>
          </a:xfrm>
          <a:prstGeom prst="rect">
            <a:avLst/>
          </a:prstGeom>
          <a:noFill/>
        </p:spPr>
        <p:txBody>
          <a:bodyPr wrap="square" rtlCol="0">
            <a:spAutoFit/>
          </a:bodyPr>
          <a:lstStyle/>
          <a:p>
            <a:r>
              <a:rPr lang="en-US" altLang="zh-CN" dirty="0">
                <a:solidFill>
                  <a:schemeClr val="bg1"/>
                </a:solidFill>
              </a:rPr>
              <a:t>Dependent variable</a:t>
            </a:r>
            <a:endParaRPr lang="zh-CN" altLang="en-US" dirty="0">
              <a:solidFill>
                <a:schemeClr val="bg1"/>
              </a:solidFill>
            </a:endParaRPr>
          </a:p>
        </p:txBody>
      </p:sp>
      <p:sp>
        <p:nvSpPr>
          <p:cNvPr id="2" name="矩形 1">
            <a:extLst>
              <a:ext uri="{FF2B5EF4-FFF2-40B4-BE49-F238E27FC236}">
                <a16:creationId xmlns:a16="http://schemas.microsoft.com/office/drawing/2014/main" id="{4F455224-DB48-44D5-9D01-8E0B2B744014}"/>
              </a:ext>
            </a:extLst>
          </p:cNvPr>
          <p:cNvSpPr/>
          <p:nvPr/>
        </p:nvSpPr>
        <p:spPr>
          <a:xfrm>
            <a:off x="539552" y="1419622"/>
            <a:ext cx="8244408" cy="646331"/>
          </a:xfrm>
          <a:prstGeom prst="rect">
            <a:avLst/>
          </a:prstGeom>
        </p:spPr>
        <p:txBody>
          <a:bodyPr wrap="square">
            <a:spAutoFit/>
          </a:bodyPr>
          <a:lstStyle/>
          <a:p>
            <a:r>
              <a:rPr lang="en-US" altLang="zh-CN" i="1" dirty="0">
                <a:solidFill>
                  <a:srgbClr val="000000"/>
                </a:solidFill>
                <a:latin typeface="TimesNewRomanPS-ItalicMT"/>
              </a:rPr>
              <a:t>Hypothesis 2a. Co-worker malicious envy mediates the relationship between avoidance job crafting and </a:t>
            </a:r>
            <a:r>
              <a:rPr lang="en-US" altLang="zh-CN" i="1" dirty="0">
                <a:solidFill>
                  <a:srgbClr val="FF0000"/>
                </a:solidFill>
                <a:latin typeface="TimesNewRomanPS-ItalicMT"/>
              </a:rPr>
              <a:t>ostracism</a:t>
            </a:r>
            <a:r>
              <a:rPr lang="en-US" altLang="zh-CN" i="1" dirty="0">
                <a:solidFill>
                  <a:srgbClr val="000000"/>
                </a:solidFill>
                <a:latin typeface="TimesNewRomanPS-ItalicMT"/>
              </a:rPr>
              <a:t>.</a:t>
            </a:r>
            <a:r>
              <a:rPr lang="en-US" altLang="zh-CN" dirty="0"/>
              <a:t> </a:t>
            </a:r>
            <a:endParaRPr lang="zh-CN" altLang="en-US" dirty="0"/>
          </a:p>
        </p:txBody>
      </p:sp>
      <p:sp>
        <p:nvSpPr>
          <p:cNvPr id="5" name="矩形 4">
            <a:extLst>
              <a:ext uri="{FF2B5EF4-FFF2-40B4-BE49-F238E27FC236}">
                <a16:creationId xmlns:a16="http://schemas.microsoft.com/office/drawing/2014/main" id="{F1FD695B-61F0-43F8-9565-03BDE720D3DC}"/>
              </a:ext>
            </a:extLst>
          </p:cNvPr>
          <p:cNvSpPr/>
          <p:nvPr/>
        </p:nvSpPr>
        <p:spPr>
          <a:xfrm>
            <a:off x="539552" y="2859782"/>
            <a:ext cx="8244408" cy="646331"/>
          </a:xfrm>
          <a:prstGeom prst="rect">
            <a:avLst/>
          </a:prstGeom>
        </p:spPr>
        <p:txBody>
          <a:bodyPr wrap="square">
            <a:spAutoFit/>
          </a:bodyPr>
          <a:lstStyle/>
          <a:p>
            <a:r>
              <a:rPr lang="en-US" altLang="zh-CN" i="1" dirty="0">
                <a:solidFill>
                  <a:srgbClr val="000000"/>
                </a:solidFill>
                <a:latin typeface="TimesNewRomanPS-ItalicMT"/>
              </a:rPr>
              <a:t>Hypothesis 2b. Co-worker admiration mediates the relationship between approach job</a:t>
            </a:r>
            <a:br>
              <a:rPr lang="en-US" altLang="zh-CN" i="1" dirty="0">
                <a:solidFill>
                  <a:srgbClr val="000000"/>
                </a:solidFill>
                <a:latin typeface="TimesNewRomanPS-ItalicMT"/>
              </a:rPr>
            </a:br>
            <a:r>
              <a:rPr lang="en-US" altLang="zh-CN" i="1" dirty="0">
                <a:solidFill>
                  <a:srgbClr val="000000"/>
                </a:solidFill>
                <a:latin typeface="TimesNewRomanPS-ItalicMT"/>
              </a:rPr>
              <a:t>crafting and </a:t>
            </a:r>
            <a:r>
              <a:rPr lang="en-US" altLang="zh-CN" i="1" dirty="0">
                <a:solidFill>
                  <a:srgbClr val="FF0000"/>
                </a:solidFill>
                <a:latin typeface="TimesNewRomanPS-ItalicMT"/>
              </a:rPr>
              <a:t>altruism</a:t>
            </a:r>
            <a:r>
              <a:rPr lang="en-US" altLang="zh-CN" i="1" dirty="0">
                <a:solidFill>
                  <a:srgbClr val="000000"/>
                </a:solidFill>
                <a:latin typeface="TimesNewRomanPS-ItalicMT"/>
              </a:rPr>
              <a:t>.</a:t>
            </a:r>
            <a:r>
              <a:rPr lang="en-US" altLang="zh-CN" dirty="0"/>
              <a:t> </a:t>
            </a:r>
            <a:endParaRPr lang="zh-CN" altLang="en-US" dirty="0"/>
          </a:p>
        </p:txBody>
      </p:sp>
      <p:pic>
        <p:nvPicPr>
          <p:cNvPr id="3" name="音频 2">
            <a:hlinkClick r:id="" action="ppaction://media"/>
            <a:extLst>
              <a:ext uri="{FF2B5EF4-FFF2-40B4-BE49-F238E27FC236}">
                <a16:creationId xmlns:a16="http://schemas.microsoft.com/office/drawing/2014/main" id="{E213590F-AE96-4970-9028-F054CF2CB86C}"/>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521700" y="4521200"/>
            <a:ext cx="406400" cy="406400"/>
          </a:xfrm>
          <a:prstGeom prst="rect">
            <a:avLst/>
          </a:prstGeom>
        </p:spPr>
      </p:pic>
    </p:spTree>
    <p:custDataLst>
      <p:tags r:id="rId1"/>
    </p:custDataLst>
    <p:extLst>
      <p:ext uri="{BB962C8B-B14F-4D97-AF65-F5344CB8AC3E}">
        <p14:creationId xmlns:p14="http://schemas.microsoft.com/office/powerpoint/2010/main" val="1304419792"/>
      </p:ext>
    </p:extLst>
  </p:cSld>
  <p:clrMapOvr>
    <a:masterClrMapping/>
  </p:clrMapOvr>
  <p:transition spd="slow" advTm="25065">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7" fill="hold" display="0">
                  <p:stCondLst>
                    <p:cond delay="indefinite"/>
                  </p:stCondLst>
                  <p:endCondLst>
                    <p:cond evt="onStopAudio" delay="0">
                      <p:tgtEl>
                        <p:sldTgt/>
                      </p:tgtEl>
                    </p:cond>
                  </p:endCondLst>
                </p:cTn>
                <p:tgtEl>
                  <p:spTgt spid="3"/>
                </p:tgtEl>
              </p:cMediaNode>
            </p:audio>
          </p:childTnLst>
        </p:cTn>
      </p:par>
    </p:tnLst>
    <p:bldLst>
      <p:bldP spid="2" grpId="0"/>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35753" y="987574"/>
            <a:ext cx="8072494" cy="1703030"/>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altLang="zh-CN" dirty="0"/>
              <a:t>Considering the centrality of </a:t>
            </a:r>
            <a:r>
              <a:rPr lang="en-US" altLang="zh-CN" dirty="0">
                <a:solidFill>
                  <a:srgbClr val="FF0000"/>
                </a:solidFill>
              </a:rPr>
              <a:t>the self </a:t>
            </a:r>
            <a:r>
              <a:rPr lang="en-US" altLang="zh-CN" dirty="0"/>
              <a:t>in social comparison processes </a:t>
            </a:r>
            <a:r>
              <a:rPr lang="en-US" altLang="zh-CN" sz="1200" i="1" dirty="0"/>
              <a:t>(Tai, Narayanan, &amp; McAllister, 2012), </a:t>
            </a:r>
            <a:r>
              <a:rPr lang="en-US" altLang="zh-CN" dirty="0"/>
              <a:t>the emotional reactions toward a group member not only result from the crafter’s behaviors themselves, but also from the </a:t>
            </a:r>
            <a:r>
              <a:rPr lang="en-US" altLang="zh-CN" dirty="0">
                <a:solidFill>
                  <a:srgbClr val="FF0000"/>
                </a:solidFill>
              </a:rPr>
              <a:t>individual differences </a:t>
            </a:r>
            <a:r>
              <a:rPr lang="en-US" altLang="zh-CN" dirty="0"/>
              <a:t>of the reactor. </a:t>
            </a:r>
          </a:p>
        </p:txBody>
      </p:sp>
      <p:sp>
        <p:nvSpPr>
          <p:cNvPr id="4" name="TextBox 1"/>
          <p:cNvSpPr txBox="1"/>
          <p:nvPr/>
        </p:nvSpPr>
        <p:spPr>
          <a:xfrm>
            <a:off x="142844" y="71420"/>
            <a:ext cx="2928958" cy="369332"/>
          </a:xfrm>
          <a:prstGeom prst="rect">
            <a:avLst/>
          </a:prstGeom>
          <a:noFill/>
        </p:spPr>
        <p:txBody>
          <a:bodyPr wrap="square" rtlCol="0">
            <a:spAutoFit/>
          </a:bodyPr>
          <a:lstStyle/>
          <a:p>
            <a:r>
              <a:rPr lang="en-US" altLang="zh-CN" dirty="0">
                <a:solidFill>
                  <a:schemeClr val="bg1"/>
                </a:solidFill>
              </a:rPr>
              <a:t>Hypotheses Development</a:t>
            </a:r>
            <a:endParaRPr lang="zh-CN" altLang="en-US" dirty="0">
              <a:solidFill>
                <a:schemeClr val="bg1"/>
              </a:solidFill>
            </a:endParaRPr>
          </a:p>
        </p:txBody>
      </p:sp>
      <p:sp>
        <p:nvSpPr>
          <p:cNvPr id="2" name="矩形 1">
            <a:extLst>
              <a:ext uri="{FF2B5EF4-FFF2-40B4-BE49-F238E27FC236}">
                <a16:creationId xmlns:a16="http://schemas.microsoft.com/office/drawing/2014/main" id="{246B9FD7-6674-4D87-9F14-D92A962CC5C2}"/>
              </a:ext>
            </a:extLst>
          </p:cNvPr>
          <p:cNvSpPr/>
          <p:nvPr/>
        </p:nvSpPr>
        <p:spPr>
          <a:xfrm>
            <a:off x="535752" y="2721441"/>
            <a:ext cx="8072493" cy="872034"/>
          </a:xfrm>
          <a:prstGeom prst="rect">
            <a:avLst/>
          </a:prstGeom>
        </p:spPr>
        <p:txBody>
          <a:bodyPr wrap="square">
            <a:spAutoFit/>
          </a:bodyPr>
          <a:lstStyle/>
          <a:p>
            <a:pPr marL="342900" indent="-342900">
              <a:lnSpc>
                <a:spcPct val="150000"/>
              </a:lnSpc>
              <a:buFont typeface="Arial" panose="020B0604020202020204" pitchFamily="34" charset="0"/>
              <a:buChar char="•"/>
            </a:pPr>
            <a:r>
              <a:rPr lang="en-US" altLang="zh-CN" dirty="0">
                <a:solidFill>
                  <a:srgbClr val="FF0000"/>
                </a:solidFill>
              </a:rPr>
              <a:t>Gender </a:t>
            </a:r>
            <a:r>
              <a:rPr lang="en-US" altLang="zh-CN" dirty="0"/>
              <a:t>is one of the </a:t>
            </a:r>
            <a:r>
              <a:rPr lang="en-US" altLang="zh-CN" dirty="0">
                <a:solidFill>
                  <a:srgbClr val="FF0000"/>
                </a:solidFill>
              </a:rPr>
              <a:t>most basic and significant characteristics </a:t>
            </a:r>
            <a:r>
              <a:rPr lang="en-US" altLang="zh-CN" dirty="0"/>
              <a:t>used to class individuals </a:t>
            </a:r>
            <a:r>
              <a:rPr lang="en-US" altLang="zh-CN" sz="1200" i="1" dirty="0"/>
              <a:t>(McClean et al., 2018).</a:t>
            </a:r>
          </a:p>
        </p:txBody>
      </p:sp>
      <p:pic>
        <p:nvPicPr>
          <p:cNvPr id="5" name="音频 4">
            <a:hlinkClick r:id="" action="ppaction://media"/>
            <a:extLst>
              <a:ext uri="{FF2B5EF4-FFF2-40B4-BE49-F238E27FC236}">
                <a16:creationId xmlns:a16="http://schemas.microsoft.com/office/drawing/2014/main" id="{8F1D8ECB-B6E5-4996-993C-8A6403319550}"/>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521700" y="4521200"/>
            <a:ext cx="406400" cy="406400"/>
          </a:xfrm>
          <a:prstGeom prst="rect">
            <a:avLst/>
          </a:prstGeom>
        </p:spPr>
      </p:pic>
    </p:spTree>
    <p:custDataLst>
      <p:tags r:id="rId1"/>
    </p:custDataLst>
    <p:extLst>
      <p:ext uri="{BB962C8B-B14F-4D97-AF65-F5344CB8AC3E}">
        <p14:creationId xmlns:p14="http://schemas.microsoft.com/office/powerpoint/2010/main" val="1284097129"/>
      </p:ext>
    </p:extLst>
  </p:cSld>
  <p:clrMapOvr>
    <a:masterClrMapping/>
  </p:clrMapOvr>
  <p:transition spd="slow" advTm="26084">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down)">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2" fill="hold" display="0">
                  <p:stCondLst>
                    <p:cond delay="indefinite"/>
                  </p:stCondLst>
                  <p:endCondLst>
                    <p:cond evt="onStopAudio" delay="0">
                      <p:tgtEl>
                        <p:sldTgt/>
                      </p:tgtEl>
                    </p:cond>
                  </p:endCondLst>
                </p:cTn>
                <p:tgtEl>
                  <p:spTgt spid="5"/>
                </p:tgtEl>
              </p:cMediaNode>
            </p:audio>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35753" y="555526"/>
            <a:ext cx="8072494" cy="1287532"/>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altLang="zh-CN" dirty="0"/>
              <a:t>Prior research has shown that </a:t>
            </a:r>
            <a:r>
              <a:rPr lang="en-US" altLang="zh-CN" dirty="0">
                <a:solidFill>
                  <a:srgbClr val="FF0000"/>
                </a:solidFill>
              </a:rPr>
              <a:t>women</a:t>
            </a:r>
            <a:r>
              <a:rPr lang="en-US" altLang="zh-CN" dirty="0"/>
              <a:t> are thought to develop an </a:t>
            </a:r>
            <a:r>
              <a:rPr lang="en-US" altLang="zh-CN" dirty="0">
                <a:solidFill>
                  <a:srgbClr val="FF0000"/>
                </a:solidFill>
              </a:rPr>
              <a:t>interdependent self-construal</a:t>
            </a:r>
            <a:r>
              <a:rPr lang="en-US" altLang="zh-CN" dirty="0"/>
              <a:t>, whereas men are more likely to construct an independent self-construal </a:t>
            </a:r>
            <a:r>
              <a:rPr lang="en-US" altLang="zh-CN" sz="1200" i="1" dirty="0"/>
              <a:t>(Cross &amp; </a:t>
            </a:r>
            <a:r>
              <a:rPr lang="en-US" altLang="zh-CN" sz="1200" i="1" dirty="0" err="1"/>
              <a:t>Madson</a:t>
            </a:r>
            <a:r>
              <a:rPr lang="en-US" altLang="zh-CN" sz="1200" i="1" dirty="0"/>
              <a:t>, 1997). </a:t>
            </a:r>
          </a:p>
        </p:txBody>
      </p:sp>
      <p:sp>
        <p:nvSpPr>
          <p:cNvPr id="4" name="TextBox 1"/>
          <p:cNvSpPr txBox="1"/>
          <p:nvPr/>
        </p:nvSpPr>
        <p:spPr>
          <a:xfrm>
            <a:off x="142844" y="71420"/>
            <a:ext cx="2928958" cy="369332"/>
          </a:xfrm>
          <a:prstGeom prst="rect">
            <a:avLst/>
          </a:prstGeom>
          <a:noFill/>
        </p:spPr>
        <p:txBody>
          <a:bodyPr wrap="square" rtlCol="0">
            <a:spAutoFit/>
          </a:bodyPr>
          <a:lstStyle/>
          <a:p>
            <a:r>
              <a:rPr lang="en-US" altLang="zh-CN" dirty="0">
                <a:solidFill>
                  <a:schemeClr val="bg1"/>
                </a:solidFill>
              </a:rPr>
              <a:t>Hypotheses Development</a:t>
            </a:r>
            <a:endParaRPr lang="zh-CN" altLang="en-US" dirty="0">
              <a:solidFill>
                <a:schemeClr val="bg1"/>
              </a:solidFill>
            </a:endParaRPr>
          </a:p>
        </p:txBody>
      </p:sp>
      <p:sp>
        <p:nvSpPr>
          <p:cNvPr id="6" name="矩形 5">
            <a:extLst>
              <a:ext uri="{FF2B5EF4-FFF2-40B4-BE49-F238E27FC236}">
                <a16:creationId xmlns:a16="http://schemas.microsoft.com/office/drawing/2014/main" id="{89E631B6-4796-4109-9706-B46AD4319EB5}"/>
              </a:ext>
            </a:extLst>
          </p:cNvPr>
          <p:cNvSpPr/>
          <p:nvPr/>
        </p:nvSpPr>
        <p:spPr>
          <a:xfrm>
            <a:off x="535752" y="1851724"/>
            <a:ext cx="7780663" cy="872034"/>
          </a:xfrm>
          <a:prstGeom prst="rect">
            <a:avLst/>
          </a:prstGeom>
        </p:spPr>
        <p:txBody>
          <a:bodyPr wrap="square">
            <a:spAutoFit/>
          </a:bodyPr>
          <a:lstStyle/>
          <a:p>
            <a:pPr marL="342900" indent="-342900">
              <a:lnSpc>
                <a:spcPct val="150000"/>
              </a:lnSpc>
              <a:buFont typeface="Arial" panose="020B0604020202020204" pitchFamily="34" charset="0"/>
              <a:buChar char="•"/>
            </a:pPr>
            <a:r>
              <a:rPr lang="en-US" altLang="zh-CN" dirty="0"/>
              <a:t>Women with an interdependent self-construal are more likely to be </a:t>
            </a:r>
            <a:r>
              <a:rPr lang="en-US" altLang="zh-CN" dirty="0">
                <a:solidFill>
                  <a:srgbClr val="FF0000"/>
                </a:solidFill>
              </a:rPr>
              <a:t>assimilated with others </a:t>
            </a:r>
            <a:r>
              <a:rPr lang="en-US" altLang="zh-CN" sz="1200" i="1" dirty="0"/>
              <a:t>(Cross &amp; </a:t>
            </a:r>
            <a:r>
              <a:rPr lang="en-US" altLang="zh-CN" sz="1200" i="1" dirty="0" err="1"/>
              <a:t>Madson</a:t>
            </a:r>
            <a:r>
              <a:rPr lang="en-US" altLang="zh-CN" sz="1200" i="1" dirty="0"/>
              <a:t>, 1997). </a:t>
            </a:r>
          </a:p>
        </p:txBody>
      </p:sp>
      <p:sp>
        <p:nvSpPr>
          <p:cNvPr id="7" name="矩形 6">
            <a:extLst>
              <a:ext uri="{FF2B5EF4-FFF2-40B4-BE49-F238E27FC236}">
                <a16:creationId xmlns:a16="http://schemas.microsoft.com/office/drawing/2014/main" id="{3C9C4E80-4B97-4C5B-B28F-C7105484BB64}"/>
              </a:ext>
            </a:extLst>
          </p:cNvPr>
          <p:cNvSpPr/>
          <p:nvPr/>
        </p:nvSpPr>
        <p:spPr>
          <a:xfrm>
            <a:off x="554131" y="2732424"/>
            <a:ext cx="8054115" cy="912494"/>
          </a:xfrm>
          <a:prstGeom prst="rect">
            <a:avLst/>
          </a:prstGeom>
        </p:spPr>
        <p:txBody>
          <a:bodyPr wrap="square">
            <a:spAutoFit/>
          </a:bodyPr>
          <a:lstStyle/>
          <a:p>
            <a:pPr marL="342900" indent="-342900">
              <a:lnSpc>
                <a:spcPct val="150000"/>
              </a:lnSpc>
              <a:buFont typeface="Arial" panose="020B0604020202020204" pitchFamily="34" charset="0"/>
              <a:buChar char="•"/>
            </a:pPr>
            <a:r>
              <a:rPr lang="en-US" altLang="zh-CN" dirty="0"/>
              <a:t>Correspondingly, female colleagues will give avoidance crafter </a:t>
            </a:r>
            <a:r>
              <a:rPr lang="en-US" altLang="zh-CN" dirty="0">
                <a:solidFill>
                  <a:srgbClr val="FF0000"/>
                </a:solidFill>
              </a:rPr>
              <a:t>less malicious envy</a:t>
            </a:r>
            <a:r>
              <a:rPr lang="en-US" altLang="zh-CN" dirty="0"/>
              <a:t> than male colleagues.</a:t>
            </a:r>
            <a:r>
              <a:rPr lang="en-US" altLang="zh-CN" sz="2000" dirty="0"/>
              <a:t> </a:t>
            </a:r>
          </a:p>
        </p:txBody>
      </p:sp>
      <p:pic>
        <p:nvPicPr>
          <p:cNvPr id="2" name="音频 1">
            <a:hlinkClick r:id="" action="ppaction://media"/>
            <a:extLst>
              <a:ext uri="{FF2B5EF4-FFF2-40B4-BE49-F238E27FC236}">
                <a16:creationId xmlns:a16="http://schemas.microsoft.com/office/drawing/2014/main" id="{B333A193-1CB3-4D51-86E7-35F361FE1997}"/>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521700" y="4521200"/>
            <a:ext cx="406400" cy="406400"/>
          </a:xfrm>
          <a:prstGeom prst="rect">
            <a:avLst/>
          </a:prstGeom>
        </p:spPr>
      </p:pic>
    </p:spTree>
    <p:custDataLst>
      <p:tags r:id="rId1"/>
    </p:custDataLst>
    <p:extLst>
      <p:ext uri="{BB962C8B-B14F-4D97-AF65-F5344CB8AC3E}">
        <p14:creationId xmlns:p14="http://schemas.microsoft.com/office/powerpoint/2010/main" val="4195438996"/>
      </p:ext>
    </p:extLst>
  </p:cSld>
  <p:clrMapOvr>
    <a:masterClrMapping/>
  </p:clrMapOvr>
  <p:transition spd="slow" advTm="27836">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anim calcmode="lin" valueType="num">
                                      <p:cBhvr>
                                        <p:cTn id="12" dur="1000" fill="hold"/>
                                        <p:tgtEl>
                                          <p:spTgt spid="6"/>
                                        </p:tgtEl>
                                        <p:attrNameLst>
                                          <p:attrName>ppt_x</p:attrName>
                                        </p:attrNameLst>
                                      </p:cBhvr>
                                      <p:tavLst>
                                        <p:tav tm="0">
                                          <p:val>
                                            <p:strVal val="#ppt_x"/>
                                          </p:val>
                                        </p:tav>
                                        <p:tav tm="100000">
                                          <p:val>
                                            <p:strVal val="#ppt_x"/>
                                          </p:val>
                                        </p:tav>
                                      </p:tavLst>
                                    </p:anim>
                                    <p:anim calcmode="lin" valueType="num">
                                      <p:cBhvr>
                                        <p:cTn id="1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1000"/>
                                        <p:tgtEl>
                                          <p:spTgt spid="7"/>
                                        </p:tgtEl>
                                      </p:cBhvr>
                                    </p:animEffect>
                                    <p:anim calcmode="lin" valueType="num">
                                      <p:cBhvr>
                                        <p:cTn id="19" dur="1000" fill="hold"/>
                                        <p:tgtEl>
                                          <p:spTgt spid="7"/>
                                        </p:tgtEl>
                                        <p:attrNameLst>
                                          <p:attrName>ppt_x</p:attrName>
                                        </p:attrNameLst>
                                      </p:cBhvr>
                                      <p:tavLst>
                                        <p:tav tm="0">
                                          <p:val>
                                            <p:strVal val="#ppt_x"/>
                                          </p:val>
                                        </p:tav>
                                        <p:tav tm="100000">
                                          <p:val>
                                            <p:strVal val="#ppt_x"/>
                                          </p:val>
                                        </p:tav>
                                      </p:tavLst>
                                    </p:anim>
                                    <p:anim calcmode="lin" valueType="num">
                                      <p:cBhvr>
                                        <p:cTn id="20"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1" fill="hold" display="0">
                  <p:stCondLst>
                    <p:cond delay="indefinite"/>
                  </p:stCondLst>
                  <p:endCondLst>
                    <p:cond evt="onStopAudio" delay="0">
                      <p:tgtEl>
                        <p:sldTgt/>
                      </p:tgtEl>
                    </p:cond>
                  </p:endCondLst>
                </p:cTn>
                <p:tgtEl>
                  <p:spTgt spid="2"/>
                </p:tgtEl>
              </p:cMediaNode>
            </p:audio>
          </p:childTnLst>
        </p:cTn>
      </p:par>
    </p:tnLst>
    <p:bldLst>
      <p:bldP spid="6" grpId="0"/>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p:cNvSpPr txBox="1"/>
          <p:nvPr/>
        </p:nvSpPr>
        <p:spPr>
          <a:xfrm>
            <a:off x="142844" y="71420"/>
            <a:ext cx="2928958" cy="369332"/>
          </a:xfrm>
          <a:prstGeom prst="rect">
            <a:avLst/>
          </a:prstGeom>
          <a:noFill/>
        </p:spPr>
        <p:txBody>
          <a:bodyPr wrap="square" rtlCol="0">
            <a:spAutoFit/>
          </a:bodyPr>
          <a:lstStyle/>
          <a:p>
            <a:r>
              <a:rPr lang="en-US" altLang="zh-CN" dirty="0">
                <a:solidFill>
                  <a:schemeClr val="bg1"/>
                </a:solidFill>
              </a:rPr>
              <a:t>Hypotheses Development</a:t>
            </a:r>
            <a:endParaRPr lang="zh-CN" altLang="en-US" dirty="0">
              <a:solidFill>
                <a:schemeClr val="bg1"/>
              </a:solidFill>
            </a:endParaRPr>
          </a:p>
        </p:txBody>
      </p:sp>
      <p:sp>
        <p:nvSpPr>
          <p:cNvPr id="2" name="矩形 1">
            <a:extLst>
              <a:ext uri="{FF2B5EF4-FFF2-40B4-BE49-F238E27FC236}">
                <a16:creationId xmlns:a16="http://schemas.microsoft.com/office/drawing/2014/main" id="{D9371E5D-73CC-4912-8C38-48BAEB8AF9BE}"/>
              </a:ext>
            </a:extLst>
          </p:cNvPr>
          <p:cNvSpPr/>
          <p:nvPr/>
        </p:nvSpPr>
        <p:spPr>
          <a:xfrm>
            <a:off x="574892" y="654830"/>
            <a:ext cx="7885540" cy="923330"/>
          </a:xfrm>
          <a:prstGeom prst="rect">
            <a:avLst/>
          </a:prstGeom>
        </p:spPr>
        <p:txBody>
          <a:bodyPr wrap="square">
            <a:spAutoFit/>
          </a:bodyPr>
          <a:lstStyle/>
          <a:p>
            <a:r>
              <a:rPr lang="en-US" altLang="zh-CN" i="1" dirty="0">
                <a:solidFill>
                  <a:srgbClr val="000000"/>
                </a:solidFill>
                <a:latin typeface="TimesNewRomanPS-ItalicMT"/>
              </a:rPr>
              <a:t>Hypothesis 3a. Gender moderates the indirect effect of avoidance job crafting on coworker ostracism via </a:t>
            </a:r>
            <a:r>
              <a:rPr lang="en-US" altLang="zh-CN" i="1" dirty="0">
                <a:solidFill>
                  <a:srgbClr val="FF0000"/>
                </a:solidFill>
                <a:latin typeface="TimesNewRomanPS-ItalicMT"/>
              </a:rPr>
              <a:t>malicious envy</a:t>
            </a:r>
            <a:r>
              <a:rPr lang="en-US" altLang="zh-CN" i="1" dirty="0">
                <a:solidFill>
                  <a:srgbClr val="000000"/>
                </a:solidFill>
                <a:latin typeface="TimesNewRomanPS-ItalicMT"/>
              </a:rPr>
              <a:t>, such that the relationship is </a:t>
            </a:r>
            <a:r>
              <a:rPr lang="en-US" altLang="zh-CN" i="1" dirty="0">
                <a:solidFill>
                  <a:srgbClr val="FF0000"/>
                </a:solidFill>
                <a:latin typeface="TimesNewRomanPS-ItalicMT"/>
              </a:rPr>
              <a:t>stronger for men</a:t>
            </a:r>
            <a:r>
              <a:rPr lang="en-US" altLang="zh-CN" i="1" dirty="0">
                <a:solidFill>
                  <a:srgbClr val="000000"/>
                </a:solidFill>
                <a:latin typeface="TimesNewRomanPS-ItalicMT"/>
              </a:rPr>
              <a:t> than for women.</a:t>
            </a:r>
            <a:endParaRPr lang="zh-CN" altLang="en-US" dirty="0"/>
          </a:p>
        </p:txBody>
      </p:sp>
      <p:sp>
        <p:nvSpPr>
          <p:cNvPr id="5" name="矩形 4">
            <a:extLst>
              <a:ext uri="{FF2B5EF4-FFF2-40B4-BE49-F238E27FC236}">
                <a16:creationId xmlns:a16="http://schemas.microsoft.com/office/drawing/2014/main" id="{B9DC7A55-196E-40F0-BE82-26E5CA957DB6}"/>
              </a:ext>
            </a:extLst>
          </p:cNvPr>
          <p:cNvSpPr/>
          <p:nvPr/>
        </p:nvSpPr>
        <p:spPr>
          <a:xfrm>
            <a:off x="574892" y="1578160"/>
            <a:ext cx="7885540" cy="923330"/>
          </a:xfrm>
          <a:prstGeom prst="rect">
            <a:avLst/>
          </a:prstGeom>
        </p:spPr>
        <p:txBody>
          <a:bodyPr wrap="square">
            <a:spAutoFit/>
          </a:bodyPr>
          <a:lstStyle/>
          <a:p>
            <a:r>
              <a:rPr lang="en-US" altLang="zh-CN" i="1" dirty="0">
                <a:solidFill>
                  <a:srgbClr val="000000"/>
                </a:solidFill>
                <a:latin typeface="TimesNewRomanPS-ItalicMT"/>
              </a:rPr>
              <a:t>Hypothesis 3b. Gender moderates the indirect effect of approach job crafting on coworker altruism via </a:t>
            </a:r>
            <a:r>
              <a:rPr lang="en-US" altLang="zh-CN" i="1" dirty="0">
                <a:solidFill>
                  <a:srgbClr val="FF0000"/>
                </a:solidFill>
                <a:latin typeface="TimesNewRomanPS-ItalicMT"/>
              </a:rPr>
              <a:t>admiration, </a:t>
            </a:r>
            <a:r>
              <a:rPr lang="en-US" altLang="zh-CN" i="1" dirty="0">
                <a:solidFill>
                  <a:srgbClr val="000000"/>
                </a:solidFill>
                <a:latin typeface="TimesNewRomanPS-ItalicMT"/>
              </a:rPr>
              <a:t>such that the relationship is </a:t>
            </a:r>
            <a:r>
              <a:rPr lang="en-US" altLang="zh-CN" i="1" dirty="0">
                <a:solidFill>
                  <a:srgbClr val="FF0000"/>
                </a:solidFill>
                <a:latin typeface="TimesNewRomanPS-ItalicMT"/>
              </a:rPr>
              <a:t>stronger for women </a:t>
            </a:r>
            <a:r>
              <a:rPr lang="en-US" altLang="zh-CN" i="1" dirty="0">
                <a:solidFill>
                  <a:srgbClr val="000000"/>
                </a:solidFill>
                <a:latin typeface="TimesNewRomanPS-ItalicMT"/>
              </a:rPr>
              <a:t>than for men.</a:t>
            </a:r>
            <a:r>
              <a:rPr lang="en-US" altLang="zh-CN" dirty="0"/>
              <a:t> </a:t>
            </a:r>
            <a:endParaRPr lang="zh-CN" altLang="en-US" dirty="0"/>
          </a:p>
        </p:txBody>
      </p:sp>
      <p:pic>
        <p:nvPicPr>
          <p:cNvPr id="6" name="图片 5">
            <a:extLst>
              <a:ext uri="{FF2B5EF4-FFF2-40B4-BE49-F238E27FC236}">
                <a16:creationId xmlns:a16="http://schemas.microsoft.com/office/drawing/2014/main" id="{527B4BE4-CF3D-47A4-B232-EE11D52A1D68}"/>
              </a:ext>
            </a:extLst>
          </p:cNvPr>
          <p:cNvPicPr/>
          <p:nvPr/>
        </p:nvPicPr>
        <p:blipFill>
          <a:blip r:embed="rId6">
            <a:extLst>
              <a:ext uri="{28A0092B-C50C-407E-A947-70E740481C1C}">
                <a14:useLocalDpi xmlns:a14="http://schemas.microsoft.com/office/drawing/2010/main" val="0"/>
              </a:ext>
            </a:extLst>
          </a:blip>
          <a:srcRect/>
          <a:stretch>
            <a:fillRect/>
          </a:stretch>
        </p:blipFill>
        <p:spPr bwMode="auto">
          <a:xfrm>
            <a:off x="683568" y="2571750"/>
            <a:ext cx="7237468" cy="2520264"/>
          </a:xfrm>
          <a:prstGeom prst="rect">
            <a:avLst/>
          </a:prstGeom>
          <a:noFill/>
        </p:spPr>
      </p:pic>
      <p:pic>
        <p:nvPicPr>
          <p:cNvPr id="3" name="音频 2">
            <a:hlinkClick r:id="" action="ppaction://media"/>
            <a:extLst>
              <a:ext uri="{FF2B5EF4-FFF2-40B4-BE49-F238E27FC236}">
                <a16:creationId xmlns:a16="http://schemas.microsoft.com/office/drawing/2014/main" id="{EFA88B8E-A6CE-427B-B29D-1B211A6DF4DB}"/>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521700" y="4521200"/>
            <a:ext cx="406400" cy="406400"/>
          </a:xfrm>
          <a:prstGeom prst="rect">
            <a:avLst/>
          </a:prstGeom>
        </p:spPr>
      </p:pic>
    </p:spTree>
    <p:custDataLst>
      <p:tags r:id="rId1"/>
    </p:custDataLst>
    <p:extLst>
      <p:ext uri="{BB962C8B-B14F-4D97-AF65-F5344CB8AC3E}">
        <p14:creationId xmlns:p14="http://schemas.microsoft.com/office/powerpoint/2010/main" val="951134248"/>
      </p:ext>
    </p:extLst>
  </p:cSld>
  <p:clrMapOvr>
    <a:masterClrMapping/>
  </p:clrMapOvr>
  <p:transition spd="slow" advTm="40967">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1000"/>
                                        <p:tgtEl>
                                          <p:spTgt spid="5"/>
                                        </p:tgtEl>
                                      </p:cBhvr>
                                    </p:animEffect>
                                    <p:anim calcmode="lin" valueType="num">
                                      <p:cBhvr>
                                        <p:cTn id="17" dur="1000" fill="hold"/>
                                        <p:tgtEl>
                                          <p:spTgt spid="5"/>
                                        </p:tgtEl>
                                        <p:attrNameLst>
                                          <p:attrName>ppt_x</p:attrName>
                                        </p:attrNameLst>
                                      </p:cBhvr>
                                      <p:tavLst>
                                        <p:tav tm="0">
                                          <p:val>
                                            <p:strVal val="#ppt_x"/>
                                          </p:val>
                                        </p:tav>
                                        <p:tav tm="100000">
                                          <p:val>
                                            <p:strVal val="#ppt_x"/>
                                          </p:val>
                                        </p:tav>
                                      </p:tavLst>
                                    </p:anim>
                                    <p:anim calcmode="lin" valueType="num">
                                      <p:cBhvr>
                                        <p:cTn id="18"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1000"/>
                                        <p:tgtEl>
                                          <p:spTgt spid="6"/>
                                        </p:tgtEl>
                                      </p:cBhvr>
                                    </p:animEffect>
                                    <p:anim calcmode="lin" valueType="num">
                                      <p:cBhvr>
                                        <p:cTn id="24" dur="1000" fill="hold"/>
                                        <p:tgtEl>
                                          <p:spTgt spid="6"/>
                                        </p:tgtEl>
                                        <p:attrNameLst>
                                          <p:attrName>ppt_x</p:attrName>
                                        </p:attrNameLst>
                                      </p:cBhvr>
                                      <p:tavLst>
                                        <p:tav tm="0">
                                          <p:val>
                                            <p:strVal val="#ppt_x"/>
                                          </p:val>
                                        </p:tav>
                                        <p:tav tm="100000">
                                          <p:val>
                                            <p:strVal val="#ppt_x"/>
                                          </p:val>
                                        </p:tav>
                                      </p:tavLst>
                                    </p:anim>
                                    <p:anim calcmode="lin" valueType="num">
                                      <p:cBhvr>
                                        <p:cTn id="2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6" fill="hold" display="0">
                  <p:stCondLst>
                    <p:cond delay="indefinite"/>
                  </p:stCondLst>
                  <p:endCondLst>
                    <p:cond evt="onStopAudio" delay="0">
                      <p:tgtEl>
                        <p:sldTgt/>
                      </p:tgtEl>
                    </p:cond>
                  </p:endCondLst>
                </p:cTn>
                <p:tgtEl>
                  <p:spTgt spid="3"/>
                </p:tgtEl>
              </p:cMediaNode>
            </p:audio>
          </p:childTnLst>
        </p:cTn>
      </p:par>
    </p:tnLst>
    <p:bldLst>
      <p:bldP spid="2" grpId="0"/>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42910" y="785800"/>
            <a:ext cx="8072494" cy="3785652"/>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altLang="zh-CN" sz="2000" dirty="0"/>
              <a:t>141 MBA students;</a:t>
            </a:r>
          </a:p>
          <a:p>
            <a:pPr marL="342900" indent="-342900">
              <a:lnSpc>
                <a:spcPct val="150000"/>
              </a:lnSpc>
              <a:buFont typeface="Arial" panose="020B0604020202020204" pitchFamily="34" charset="0"/>
              <a:buChar char="•"/>
            </a:pPr>
            <a:r>
              <a:rPr lang="en-US" altLang="zh-CN" sz="2000" dirty="0"/>
              <a:t> 38% female;</a:t>
            </a:r>
          </a:p>
          <a:p>
            <a:pPr marL="342900" indent="-342900">
              <a:lnSpc>
                <a:spcPct val="150000"/>
              </a:lnSpc>
              <a:buFont typeface="Arial" panose="020B0604020202020204" pitchFamily="34" charset="0"/>
              <a:buChar char="•"/>
            </a:pPr>
            <a:r>
              <a:rPr lang="en-US" altLang="zh-CN" sz="2000" dirty="0"/>
              <a:t> 31.20 years old (SD=3.78);</a:t>
            </a:r>
          </a:p>
          <a:p>
            <a:pPr marL="342900" indent="-342900">
              <a:lnSpc>
                <a:spcPct val="150000"/>
              </a:lnSpc>
              <a:buFont typeface="Arial" panose="020B0604020202020204" pitchFamily="34" charset="0"/>
              <a:buChar char="•"/>
            </a:pPr>
            <a:r>
              <a:rPr lang="en-US" altLang="zh-CN" sz="2000" dirty="0"/>
              <a:t> Randomly assign to five conditions. </a:t>
            </a:r>
            <a:br>
              <a:rPr lang="en-US" altLang="zh-CN" sz="2000" dirty="0"/>
            </a:br>
            <a:br>
              <a:rPr lang="en-US" altLang="zh-CN" sz="2000" dirty="0"/>
            </a:br>
            <a:br>
              <a:rPr lang="en-US" altLang="zh-CN" sz="2000" dirty="0"/>
            </a:br>
            <a:br>
              <a:rPr lang="en-US" altLang="zh-CN" sz="2000" dirty="0"/>
            </a:br>
            <a:endParaRPr lang="en-US" altLang="zh-CN" sz="2000" dirty="0"/>
          </a:p>
        </p:txBody>
      </p:sp>
      <p:sp>
        <p:nvSpPr>
          <p:cNvPr id="4" name="TextBox 1"/>
          <p:cNvSpPr txBox="1"/>
          <p:nvPr/>
        </p:nvSpPr>
        <p:spPr>
          <a:xfrm>
            <a:off x="142844" y="71420"/>
            <a:ext cx="2928958" cy="369332"/>
          </a:xfrm>
          <a:prstGeom prst="rect">
            <a:avLst/>
          </a:prstGeom>
          <a:noFill/>
        </p:spPr>
        <p:txBody>
          <a:bodyPr wrap="square" rtlCol="0">
            <a:spAutoFit/>
          </a:bodyPr>
          <a:lstStyle/>
          <a:p>
            <a:r>
              <a:rPr lang="en-US" altLang="zh-CN" dirty="0">
                <a:solidFill>
                  <a:schemeClr val="bg1"/>
                </a:solidFill>
              </a:rPr>
              <a:t>Scenario Study </a:t>
            </a:r>
            <a:endParaRPr lang="zh-CN" altLang="en-US" dirty="0">
              <a:solidFill>
                <a:schemeClr val="bg1"/>
              </a:solidFill>
            </a:endParaRPr>
          </a:p>
        </p:txBody>
      </p:sp>
      <p:pic>
        <p:nvPicPr>
          <p:cNvPr id="2" name="音频 1">
            <a:hlinkClick r:id="" action="ppaction://media"/>
            <a:extLst>
              <a:ext uri="{FF2B5EF4-FFF2-40B4-BE49-F238E27FC236}">
                <a16:creationId xmlns:a16="http://schemas.microsoft.com/office/drawing/2014/main" id="{FBA05D50-E594-45A0-B768-82865CE2E73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21700" y="4521200"/>
            <a:ext cx="406400" cy="406400"/>
          </a:xfrm>
          <a:prstGeom prst="rect">
            <a:avLst/>
          </a:prstGeom>
        </p:spPr>
      </p:pic>
    </p:spTree>
    <p:extLst>
      <p:ext uri="{BB962C8B-B14F-4D97-AF65-F5344CB8AC3E}">
        <p14:creationId xmlns:p14="http://schemas.microsoft.com/office/powerpoint/2010/main" val="186218879"/>
      </p:ext>
    </p:extLst>
  </p:cSld>
  <p:clrMapOvr>
    <a:masterClrMapping/>
  </p:clrMapOvr>
  <p:transition spd="slow" advTm="23967">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42910" y="785800"/>
            <a:ext cx="8072494" cy="3832331"/>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altLang="zh-CN" sz="2000" dirty="0"/>
              <a:t>Five conditions: </a:t>
            </a:r>
            <a:r>
              <a:rPr lang="en-US" altLang="zh-CN" sz="1200" i="1" dirty="0"/>
              <a:t>(adopted from (</a:t>
            </a:r>
            <a:r>
              <a:rPr lang="en-US" altLang="zh-CN" sz="1200" i="1" dirty="0" err="1"/>
              <a:t>Brunning</a:t>
            </a:r>
            <a:r>
              <a:rPr lang="en-US" altLang="zh-CN" sz="1200" i="1" dirty="0"/>
              <a:t> &amp; Campion, 2018))</a:t>
            </a:r>
            <a:br>
              <a:rPr lang="en-US" altLang="zh-CN" sz="2000" dirty="0"/>
            </a:br>
            <a:r>
              <a:rPr lang="en-US" altLang="zh-CN" sz="1600" dirty="0"/>
              <a:t>1) CONTROL: “Most of LI's job is to </a:t>
            </a:r>
            <a:r>
              <a:rPr lang="en-US" altLang="zh-CN" sz="1600" dirty="0">
                <a:solidFill>
                  <a:srgbClr val="FF0000"/>
                </a:solidFill>
              </a:rPr>
              <a:t>input and check data</a:t>
            </a:r>
            <a:r>
              <a:rPr lang="en-US" altLang="zh-CN" sz="1600" dirty="0"/>
              <a:t>, and he/she has mastered these skills.”</a:t>
            </a:r>
            <a:br>
              <a:rPr lang="en-US" altLang="zh-CN" sz="1600" dirty="0"/>
            </a:br>
            <a:r>
              <a:rPr lang="en-US" altLang="zh-CN" sz="1600" dirty="0"/>
              <a:t>2) ROLE EXPANSION: “At some point, LI decided to express opinions on important topics during team meetings, such as product design and positioning, which will </a:t>
            </a:r>
            <a:r>
              <a:rPr lang="en-US" altLang="zh-CN" sz="1600" dirty="0">
                <a:solidFill>
                  <a:srgbClr val="FF0000"/>
                </a:solidFill>
              </a:rPr>
              <a:t>increase his/her work content and role </a:t>
            </a:r>
            <a:r>
              <a:rPr lang="en-US" altLang="zh-CN" sz="1600" dirty="0"/>
              <a:t>to ensure the quality of the work he/she is responsible for.”</a:t>
            </a:r>
            <a:br>
              <a:rPr lang="en-US" altLang="zh-CN" sz="1600" dirty="0"/>
            </a:br>
            <a:r>
              <a:rPr lang="en-US" altLang="zh-CN" sz="1600" dirty="0"/>
              <a:t>3) ROLE REDUCTION: “At some point, LI decided to skip some jobs that require a lot of time in order to </a:t>
            </a:r>
            <a:r>
              <a:rPr lang="en-US" altLang="zh-CN" sz="1600" dirty="0">
                <a:solidFill>
                  <a:srgbClr val="FF0000"/>
                </a:solidFill>
              </a:rPr>
              <a:t>reduce his/her workload</a:t>
            </a:r>
            <a:r>
              <a:rPr lang="en-US" altLang="zh-CN" sz="1600" dirty="0"/>
              <a:t>. During team meetings, sometimes he/she will ask someone else to attend the meeting instead of him/her.”</a:t>
            </a:r>
            <a:endParaRPr lang="en-US" altLang="zh-CN" sz="2000" dirty="0"/>
          </a:p>
        </p:txBody>
      </p:sp>
      <p:sp>
        <p:nvSpPr>
          <p:cNvPr id="4" name="TextBox 1"/>
          <p:cNvSpPr txBox="1"/>
          <p:nvPr/>
        </p:nvSpPr>
        <p:spPr>
          <a:xfrm>
            <a:off x="142844" y="71420"/>
            <a:ext cx="2928958" cy="369332"/>
          </a:xfrm>
          <a:prstGeom prst="rect">
            <a:avLst/>
          </a:prstGeom>
          <a:noFill/>
        </p:spPr>
        <p:txBody>
          <a:bodyPr wrap="square" rtlCol="0">
            <a:spAutoFit/>
          </a:bodyPr>
          <a:lstStyle/>
          <a:p>
            <a:r>
              <a:rPr lang="en-US" altLang="zh-CN" dirty="0">
                <a:solidFill>
                  <a:schemeClr val="bg1"/>
                </a:solidFill>
              </a:rPr>
              <a:t>Scenario Study </a:t>
            </a:r>
            <a:endParaRPr lang="zh-CN" altLang="en-US" dirty="0">
              <a:solidFill>
                <a:schemeClr val="bg1"/>
              </a:solidFill>
            </a:endParaRPr>
          </a:p>
        </p:txBody>
      </p:sp>
      <p:pic>
        <p:nvPicPr>
          <p:cNvPr id="5" name="音频 4">
            <a:hlinkClick r:id="" action="ppaction://media"/>
            <a:extLst>
              <a:ext uri="{FF2B5EF4-FFF2-40B4-BE49-F238E27FC236}">
                <a16:creationId xmlns:a16="http://schemas.microsoft.com/office/drawing/2014/main" id="{66BC75DF-9B29-4C5F-B383-D3EB33F4FFE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21700" y="4521200"/>
            <a:ext cx="406400" cy="406400"/>
          </a:xfrm>
          <a:prstGeom prst="rect">
            <a:avLst/>
          </a:prstGeom>
        </p:spPr>
      </p:pic>
    </p:spTree>
    <p:extLst>
      <p:ext uri="{BB962C8B-B14F-4D97-AF65-F5344CB8AC3E}">
        <p14:creationId xmlns:p14="http://schemas.microsoft.com/office/powerpoint/2010/main" val="816264584"/>
      </p:ext>
    </p:extLst>
  </p:cSld>
  <p:clrMapOvr>
    <a:masterClrMapping/>
  </p:clrMapOvr>
  <p:transition spd="slow" advTm="69383">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42910" y="785800"/>
            <a:ext cx="8072494" cy="3001334"/>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altLang="zh-CN" sz="1600" dirty="0"/>
              <a:t>4) SOCIAL EXPANSION: “At some point, LI decided to </a:t>
            </a:r>
            <a:r>
              <a:rPr lang="en-US" altLang="zh-CN" sz="1600" dirty="0">
                <a:solidFill>
                  <a:srgbClr val="FF0000"/>
                </a:solidFill>
              </a:rPr>
              <a:t>communicate with other</a:t>
            </a:r>
            <a:r>
              <a:rPr lang="en-US" altLang="zh-CN" sz="1600" dirty="0"/>
              <a:t> participants on the team, which improves the quality of his or her communication with other researchers while actively developing his or her own professional network.”</a:t>
            </a:r>
            <a:br>
              <a:rPr lang="en-US" altLang="zh-CN" sz="1600" dirty="0"/>
            </a:br>
            <a:r>
              <a:rPr lang="en-US" altLang="zh-CN" sz="1600" dirty="0"/>
              <a:t>5) SOCIAL REDUCTION: “At some point, LI decided </a:t>
            </a:r>
            <a:r>
              <a:rPr lang="en-US" altLang="zh-CN" sz="1600" dirty="0">
                <a:solidFill>
                  <a:srgbClr val="FF0000"/>
                </a:solidFill>
              </a:rPr>
              <a:t>not to </a:t>
            </a:r>
            <a:r>
              <a:rPr lang="en-US" altLang="zh-CN" sz="1600" dirty="0"/>
              <a:t>communicate with other participants on the team, which makes it impossible to keep track of the progress of the project and communicate better with the other study participants when dealing with the business.”</a:t>
            </a:r>
            <a:endParaRPr lang="en-US" altLang="zh-CN" sz="2000" dirty="0"/>
          </a:p>
        </p:txBody>
      </p:sp>
      <p:sp>
        <p:nvSpPr>
          <p:cNvPr id="4" name="TextBox 1"/>
          <p:cNvSpPr txBox="1"/>
          <p:nvPr/>
        </p:nvSpPr>
        <p:spPr>
          <a:xfrm>
            <a:off x="142844" y="71420"/>
            <a:ext cx="2928958" cy="369332"/>
          </a:xfrm>
          <a:prstGeom prst="rect">
            <a:avLst/>
          </a:prstGeom>
          <a:noFill/>
        </p:spPr>
        <p:txBody>
          <a:bodyPr wrap="square" rtlCol="0">
            <a:spAutoFit/>
          </a:bodyPr>
          <a:lstStyle/>
          <a:p>
            <a:r>
              <a:rPr lang="en-US" altLang="zh-CN" dirty="0">
                <a:solidFill>
                  <a:schemeClr val="bg1"/>
                </a:solidFill>
              </a:rPr>
              <a:t>Scenario Study </a:t>
            </a:r>
            <a:endParaRPr lang="zh-CN" altLang="en-US" dirty="0">
              <a:solidFill>
                <a:schemeClr val="bg1"/>
              </a:solidFill>
            </a:endParaRPr>
          </a:p>
        </p:txBody>
      </p:sp>
      <p:pic>
        <p:nvPicPr>
          <p:cNvPr id="5" name="音频 4">
            <a:hlinkClick r:id="" action="ppaction://media"/>
            <a:extLst>
              <a:ext uri="{FF2B5EF4-FFF2-40B4-BE49-F238E27FC236}">
                <a16:creationId xmlns:a16="http://schemas.microsoft.com/office/drawing/2014/main" id="{B1A22770-6CA7-443A-A3CE-9441E324348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21700" y="4521200"/>
            <a:ext cx="406400" cy="406400"/>
          </a:xfrm>
          <a:prstGeom prst="rect">
            <a:avLst/>
          </a:prstGeom>
        </p:spPr>
      </p:pic>
    </p:spTree>
    <p:extLst>
      <p:ext uri="{BB962C8B-B14F-4D97-AF65-F5344CB8AC3E}">
        <p14:creationId xmlns:p14="http://schemas.microsoft.com/office/powerpoint/2010/main" val="772097062"/>
      </p:ext>
    </p:extLst>
  </p:cSld>
  <p:clrMapOvr>
    <a:masterClrMapping/>
  </p:clrMapOvr>
  <p:transition spd="slow" advTm="44899">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11560" y="724268"/>
            <a:ext cx="8072494" cy="958660"/>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altLang="zh-CN" sz="2000" dirty="0"/>
              <a:t>Results:</a:t>
            </a:r>
          </a:p>
          <a:p>
            <a:pPr marL="342900" indent="-342900">
              <a:lnSpc>
                <a:spcPct val="150000"/>
              </a:lnSpc>
              <a:buFont typeface="Arial" panose="020B0604020202020204" pitchFamily="34" charset="0"/>
              <a:buChar char="•"/>
            </a:pPr>
            <a:endParaRPr lang="en-US" altLang="zh-CN" sz="2000" dirty="0"/>
          </a:p>
        </p:txBody>
      </p:sp>
      <p:sp>
        <p:nvSpPr>
          <p:cNvPr id="4" name="TextBox 1"/>
          <p:cNvSpPr txBox="1"/>
          <p:nvPr/>
        </p:nvSpPr>
        <p:spPr>
          <a:xfrm>
            <a:off x="142844" y="71420"/>
            <a:ext cx="2928958" cy="369332"/>
          </a:xfrm>
          <a:prstGeom prst="rect">
            <a:avLst/>
          </a:prstGeom>
          <a:noFill/>
        </p:spPr>
        <p:txBody>
          <a:bodyPr wrap="square" rtlCol="0">
            <a:spAutoFit/>
          </a:bodyPr>
          <a:lstStyle/>
          <a:p>
            <a:r>
              <a:rPr lang="en-US" altLang="zh-CN" dirty="0">
                <a:solidFill>
                  <a:schemeClr val="bg1"/>
                </a:solidFill>
              </a:rPr>
              <a:t>Scenario Study </a:t>
            </a:r>
            <a:endParaRPr lang="zh-CN" altLang="en-US" dirty="0">
              <a:solidFill>
                <a:schemeClr val="bg1"/>
              </a:solidFill>
            </a:endParaRPr>
          </a:p>
        </p:txBody>
      </p:sp>
      <p:pic>
        <p:nvPicPr>
          <p:cNvPr id="7" name="图片 6">
            <a:extLst>
              <a:ext uri="{FF2B5EF4-FFF2-40B4-BE49-F238E27FC236}">
                <a16:creationId xmlns:a16="http://schemas.microsoft.com/office/drawing/2014/main" id="{886E303A-9A33-48C3-92A3-8D3BA25B84F3}"/>
              </a:ext>
            </a:extLst>
          </p:cNvPr>
          <p:cNvPicPr>
            <a:picLocks noChangeAspect="1"/>
          </p:cNvPicPr>
          <p:nvPr/>
        </p:nvPicPr>
        <p:blipFill>
          <a:blip r:embed="rId5"/>
          <a:stretch>
            <a:fillRect/>
          </a:stretch>
        </p:blipFill>
        <p:spPr>
          <a:xfrm>
            <a:off x="336418" y="1167594"/>
            <a:ext cx="8471163" cy="2808312"/>
          </a:xfrm>
          <a:prstGeom prst="rect">
            <a:avLst/>
          </a:prstGeom>
        </p:spPr>
      </p:pic>
      <p:pic>
        <p:nvPicPr>
          <p:cNvPr id="5" name="音频 4">
            <a:hlinkClick r:id="" action="ppaction://media"/>
            <a:extLst>
              <a:ext uri="{FF2B5EF4-FFF2-40B4-BE49-F238E27FC236}">
                <a16:creationId xmlns:a16="http://schemas.microsoft.com/office/drawing/2014/main" id="{15AE5182-E7CA-452E-8F5E-EDB98E594616}"/>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21700" y="4521200"/>
            <a:ext cx="406400" cy="406400"/>
          </a:xfrm>
          <a:prstGeom prst="rect">
            <a:avLst/>
          </a:prstGeom>
        </p:spPr>
      </p:pic>
    </p:spTree>
    <p:extLst>
      <p:ext uri="{BB962C8B-B14F-4D97-AF65-F5344CB8AC3E}">
        <p14:creationId xmlns:p14="http://schemas.microsoft.com/office/powerpoint/2010/main" val="1899320722"/>
      </p:ext>
    </p:extLst>
  </p:cSld>
  <p:clrMapOvr>
    <a:masterClrMapping/>
  </p:clrMapOvr>
  <p:transition spd="slow" advTm="50676">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42910" y="785800"/>
            <a:ext cx="8072494" cy="958660"/>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altLang="zh-CN" sz="2000" dirty="0"/>
              <a:t>Results:</a:t>
            </a:r>
          </a:p>
          <a:p>
            <a:pPr marL="342900" indent="-342900">
              <a:lnSpc>
                <a:spcPct val="150000"/>
              </a:lnSpc>
              <a:buFont typeface="Arial" panose="020B0604020202020204" pitchFamily="34" charset="0"/>
              <a:buChar char="•"/>
            </a:pPr>
            <a:endParaRPr lang="en-US" altLang="zh-CN" sz="2000" dirty="0"/>
          </a:p>
        </p:txBody>
      </p:sp>
      <p:sp>
        <p:nvSpPr>
          <p:cNvPr id="4" name="TextBox 1"/>
          <p:cNvSpPr txBox="1"/>
          <p:nvPr/>
        </p:nvSpPr>
        <p:spPr>
          <a:xfrm>
            <a:off x="142844" y="71420"/>
            <a:ext cx="2928958" cy="369332"/>
          </a:xfrm>
          <a:prstGeom prst="rect">
            <a:avLst/>
          </a:prstGeom>
          <a:noFill/>
        </p:spPr>
        <p:txBody>
          <a:bodyPr wrap="square" rtlCol="0">
            <a:spAutoFit/>
          </a:bodyPr>
          <a:lstStyle/>
          <a:p>
            <a:r>
              <a:rPr lang="en-US" altLang="zh-CN" dirty="0">
                <a:solidFill>
                  <a:schemeClr val="bg1"/>
                </a:solidFill>
              </a:rPr>
              <a:t>Scenario Study </a:t>
            </a:r>
            <a:endParaRPr lang="zh-CN" altLang="en-US" dirty="0">
              <a:solidFill>
                <a:schemeClr val="bg1"/>
              </a:solidFill>
            </a:endParaRPr>
          </a:p>
        </p:txBody>
      </p:sp>
      <p:pic>
        <p:nvPicPr>
          <p:cNvPr id="5" name="图片 4">
            <a:extLst>
              <a:ext uri="{FF2B5EF4-FFF2-40B4-BE49-F238E27FC236}">
                <a16:creationId xmlns:a16="http://schemas.microsoft.com/office/drawing/2014/main" id="{45716436-9950-4A5A-9805-8E2EA3C220B7}"/>
              </a:ext>
            </a:extLst>
          </p:cNvPr>
          <p:cNvPicPr>
            <a:picLocks noChangeAspect="1"/>
          </p:cNvPicPr>
          <p:nvPr/>
        </p:nvPicPr>
        <p:blipFill>
          <a:blip r:embed="rId5"/>
          <a:stretch>
            <a:fillRect/>
          </a:stretch>
        </p:blipFill>
        <p:spPr>
          <a:xfrm>
            <a:off x="628190" y="1265130"/>
            <a:ext cx="7887619" cy="3466860"/>
          </a:xfrm>
          <a:prstGeom prst="rect">
            <a:avLst/>
          </a:prstGeom>
        </p:spPr>
      </p:pic>
      <p:pic>
        <p:nvPicPr>
          <p:cNvPr id="2" name="音频 1">
            <a:hlinkClick r:id="" action="ppaction://media"/>
            <a:extLst>
              <a:ext uri="{FF2B5EF4-FFF2-40B4-BE49-F238E27FC236}">
                <a16:creationId xmlns:a16="http://schemas.microsoft.com/office/drawing/2014/main" id="{6130CCEF-964B-41B7-AB1B-6A224A9E4E4E}"/>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21700" y="4521200"/>
            <a:ext cx="406400" cy="406400"/>
          </a:xfrm>
          <a:prstGeom prst="rect">
            <a:avLst/>
          </a:prstGeom>
        </p:spPr>
      </p:pic>
    </p:spTree>
    <p:extLst>
      <p:ext uri="{BB962C8B-B14F-4D97-AF65-F5344CB8AC3E}">
        <p14:creationId xmlns:p14="http://schemas.microsoft.com/office/powerpoint/2010/main" val="2811175896"/>
      </p:ext>
    </p:extLst>
  </p:cSld>
  <p:clrMapOvr>
    <a:masterClrMapping/>
  </p:clrMapOvr>
  <p:transition spd="slow" advTm="18788">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42910" y="785800"/>
            <a:ext cx="8072494" cy="958660"/>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altLang="zh-CN" sz="2000" dirty="0"/>
              <a:t>Results:</a:t>
            </a:r>
          </a:p>
          <a:p>
            <a:pPr marL="342900" indent="-342900">
              <a:lnSpc>
                <a:spcPct val="150000"/>
              </a:lnSpc>
              <a:buFont typeface="Arial" panose="020B0604020202020204" pitchFamily="34" charset="0"/>
              <a:buChar char="•"/>
            </a:pPr>
            <a:endParaRPr lang="en-US" altLang="zh-CN" sz="2000" dirty="0"/>
          </a:p>
        </p:txBody>
      </p:sp>
      <p:sp>
        <p:nvSpPr>
          <p:cNvPr id="4" name="TextBox 1"/>
          <p:cNvSpPr txBox="1"/>
          <p:nvPr/>
        </p:nvSpPr>
        <p:spPr>
          <a:xfrm>
            <a:off x="142844" y="71420"/>
            <a:ext cx="2928958" cy="369332"/>
          </a:xfrm>
          <a:prstGeom prst="rect">
            <a:avLst/>
          </a:prstGeom>
          <a:noFill/>
        </p:spPr>
        <p:txBody>
          <a:bodyPr wrap="square" rtlCol="0">
            <a:spAutoFit/>
          </a:bodyPr>
          <a:lstStyle/>
          <a:p>
            <a:r>
              <a:rPr lang="en-US" altLang="zh-CN" dirty="0">
                <a:solidFill>
                  <a:schemeClr val="bg1"/>
                </a:solidFill>
              </a:rPr>
              <a:t>Scenario Study </a:t>
            </a:r>
            <a:endParaRPr lang="zh-CN" altLang="en-US" dirty="0">
              <a:solidFill>
                <a:schemeClr val="bg1"/>
              </a:solidFill>
            </a:endParaRPr>
          </a:p>
        </p:txBody>
      </p:sp>
      <p:sp>
        <p:nvSpPr>
          <p:cNvPr id="6" name="TextBox 2">
            <a:extLst>
              <a:ext uri="{FF2B5EF4-FFF2-40B4-BE49-F238E27FC236}">
                <a16:creationId xmlns:a16="http://schemas.microsoft.com/office/drawing/2014/main" id="{0E93478F-2877-46D4-AFF7-54059B65D525}"/>
              </a:ext>
            </a:extLst>
          </p:cNvPr>
          <p:cNvSpPr txBox="1"/>
          <p:nvPr/>
        </p:nvSpPr>
        <p:spPr>
          <a:xfrm>
            <a:off x="642910" y="1288213"/>
            <a:ext cx="8072494" cy="912494"/>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altLang="zh-CN" dirty="0"/>
              <a:t>H 1a, 1b, 2a, 2b and 3b was supported</a:t>
            </a:r>
          </a:p>
          <a:p>
            <a:pPr marL="342900" indent="-342900">
              <a:lnSpc>
                <a:spcPct val="150000"/>
              </a:lnSpc>
              <a:buFont typeface="Arial" panose="020B0604020202020204" pitchFamily="34" charset="0"/>
              <a:buChar char="•"/>
            </a:pPr>
            <a:r>
              <a:rPr lang="en-US" altLang="zh-CN" dirty="0"/>
              <a:t>H 3a</a:t>
            </a:r>
            <a:r>
              <a:rPr lang="zh-CN" altLang="en-US" dirty="0"/>
              <a:t> </a:t>
            </a:r>
            <a:r>
              <a:rPr lang="en-US" altLang="zh-CN" dirty="0"/>
              <a:t>was</a:t>
            </a:r>
            <a:r>
              <a:rPr lang="zh-CN" altLang="en-US" dirty="0"/>
              <a:t> </a:t>
            </a:r>
            <a:r>
              <a:rPr lang="en-US" altLang="zh-CN" dirty="0"/>
              <a:t>not</a:t>
            </a:r>
            <a:r>
              <a:rPr lang="zh-CN" altLang="en-US" dirty="0"/>
              <a:t> </a:t>
            </a:r>
            <a:r>
              <a:rPr lang="en-US" altLang="zh-CN" dirty="0"/>
              <a:t>supported.</a:t>
            </a:r>
            <a:r>
              <a:rPr lang="en-US" altLang="zh-CN" sz="2000" dirty="0"/>
              <a:t> </a:t>
            </a:r>
          </a:p>
        </p:txBody>
      </p:sp>
      <p:pic>
        <p:nvPicPr>
          <p:cNvPr id="2" name="音频 1">
            <a:hlinkClick r:id="" action="ppaction://media"/>
            <a:extLst>
              <a:ext uri="{FF2B5EF4-FFF2-40B4-BE49-F238E27FC236}">
                <a16:creationId xmlns:a16="http://schemas.microsoft.com/office/drawing/2014/main" id="{DB1E71D7-1A95-47F6-A03B-2C39AEF1EFA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21700" y="4521200"/>
            <a:ext cx="406400" cy="406400"/>
          </a:xfrm>
          <a:prstGeom prst="rect">
            <a:avLst/>
          </a:prstGeom>
        </p:spPr>
      </p:pic>
    </p:spTree>
    <p:extLst>
      <p:ext uri="{BB962C8B-B14F-4D97-AF65-F5344CB8AC3E}">
        <p14:creationId xmlns:p14="http://schemas.microsoft.com/office/powerpoint/2010/main" val="2954849818"/>
      </p:ext>
    </p:extLst>
  </p:cSld>
  <p:clrMapOvr>
    <a:masterClrMapping/>
  </p:clrMapOvr>
  <p:transition spd="slow" advTm="10588">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图片 34" descr="C:\Users\lenovo\Desktop\未标题-3.jpg未标题-3"/>
          <p:cNvPicPr>
            <a:picLocks noChangeAspect="1"/>
          </p:cNvPicPr>
          <p:nvPr/>
        </p:nvPicPr>
        <p:blipFill>
          <a:blip r:embed="rId5"/>
          <a:srcRect/>
          <a:stretch>
            <a:fillRect/>
          </a:stretch>
        </p:blipFill>
        <p:spPr>
          <a:xfrm>
            <a:off x="156528" y="277495"/>
            <a:ext cx="10057765" cy="4689475"/>
          </a:xfrm>
          <a:prstGeom prst="rect">
            <a:avLst/>
          </a:prstGeom>
          <a:ln>
            <a:noFill/>
          </a:ln>
          <a:effectLst/>
        </p:spPr>
      </p:pic>
      <p:sp>
        <p:nvSpPr>
          <p:cNvPr id="16" name="任意多边形 15"/>
          <p:cNvSpPr/>
          <p:nvPr/>
        </p:nvSpPr>
        <p:spPr>
          <a:xfrm rot="1799903">
            <a:off x="5383015" y="-318999"/>
            <a:ext cx="4527635" cy="7082376"/>
          </a:xfrm>
          <a:custGeom>
            <a:avLst/>
            <a:gdLst>
              <a:gd name="connsiteX0" fmla="*/ 0 w 6037178"/>
              <a:gd name="connsiteY0" fmla="*/ 1499483 h 9443686"/>
              <a:gd name="connsiteX1" fmla="*/ 2597350 w 6037178"/>
              <a:gd name="connsiteY1" fmla="*/ 0 h 9443686"/>
              <a:gd name="connsiteX2" fmla="*/ 6037178 w 6037178"/>
              <a:gd name="connsiteY2" fmla="*/ 5958347 h 9443686"/>
              <a:gd name="connsiteX3" fmla="*/ 0 w 6037178"/>
              <a:gd name="connsiteY3" fmla="*/ 9443686 h 9443686"/>
            </a:gdLst>
            <a:ahLst/>
            <a:cxnLst>
              <a:cxn ang="0">
                <a:pos x="connsiteX0" y="connsiteY0"/>
              </a:cxn>
              <a:cxn ang="0">
                <a:pos x="connsiteX1" y="connsiteY1"/>
              </a:cxn>
              <a:cxn ang="0">
                <a:pos x="connsiteX2" y="connsiteY2"/>
              </a:cxn>
              <a:cxn ang="0">
                <a:pos x="connsiteX3" y="connsiteY3"/>
              </a:cxn>
            </a:cxnLst>
            <a:rect l="l" t="t" r="r" b="b"/>
            <a:pathLst>
              <a:path w="6037178" h="9443686">
                <a:moveTo>
                  <a:pt x="0" y="1499483"/>
                </a:moveTo>
                <a:lnTo>
                  <a:pt x="2597350" y="0"/>
                </a:lnTo>
                <a:lnTo>
                  <a:pt x="6037178" y="5958347"/>
                </a:lnTo>
                <a:lnTo>
                  <a:pt x="0" y="9443686"/>
                </a:lnTo>
                <a:close/>
              </a:path>
            </a:pathLst>
          </a:custGeom>
          <a:blipFill dpi="0" rotWithShape="0">
            <a:blip r:embed="rId6" cstate="print">
              <a:extLst>
                <a:ext uri="{28A0092B-C50C-407E-A947-70E740481C1C}">
                  <a14:useLocalDpi xmlns:a14="http://schemas.microsoft.com/office/drawing/2010/main" val="0"/>
                </a:ext>
              </a:extLst>
            </a:blip>
            <a:srcRect/>
            <a:stretch>
              <a:fillRect l="-22000" t="-8000" r="-26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fontAlgn="base">
              <a:spcBef>
                <a:spcPct val="0"/>
              </a:spcBef>
              <a:spcAft>
                <a:spcPct val="0"/>
              </a:spcAft>
            </a:pPr>
            <a:endParaRPr lang="zh-CN" altLang="en-US" sz="100" kern="1200">
              <a:solidFill>
                <a:prstClr val="white"/>
              </a:solidFill>
              <a:latin typeface="Arial" panose="020B0604020202020204" pitchFamily="34" charset="0"/>
              <a:ea typeface="微软雅黑"/>
              <a:cs typeface="+mn-cs"/>
            </a:endParaRPr>
          </a:p>
        </p:txBody>
      </p:sp>
      <p:sp>
        <p:nvSpPr>
          <p:cNvPr id="5" name="等腰三角形 4"/>
          <p:cNvSpPr/>
          <p:nvPr/>
        </p:nvSpPr>
        <p:spPr>
          <a:xfrm>
            <a:off x="2278506" y="465649"/>
            <a:ext cx="4586988" cy="3954300"/>
          </a:xfrm>
          <a:prstGeom prst="triangl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fontAlgn="base">
              <a:spcBef>
                <a:spcPct val="0"/>
              </a:spcBef>
              <a:spcAft>
                <a:spcPct val="0"/>
              </a:spcAft>
            </a:pPr>
            <a:endParaRPr lang="zh-CN" altLang="en-US" sz="100" kern="1200">
              <a:solidFill>
                <a:prstClr val="white"/>
              </a:solidFill>
              <a:latin typeface="Arial" panose="020B0604020202020204" pitchFamily="34" charset="0"/>
              <a:ea typeface="微软雅黑"/>
              <a:cs typeface="+mn-cs"/>
            </a:endParaRPr>
          </a:p>
        </p:txBody>
      </p:sp>
      <p:sp>
        <p:nvSpPr>
          <p:cNvPr id="22" name="任意多边形 21"/>
          <p:cNvSpPr/>
          <p:nvPr/>
        </p:nvSpPr>
        <p:spPr>
          <a:xfrm>
            <a:off x="2693181" y="952529"/>
            <a:ext cx="2784032" cy="3239342"/>
          </a:xfrm>
          <a:custGeom>
            <a:avLst/>
            <a:gdLst>
              <a:gd name="connsiteX0" fmla="*/ 2505229 w 3712246"/>
              <a:gd name="connsiteY0" fmla="*/ 0 h 4319359"/>
              <a:gd name="connsiteX1" fmla="*/ 3712246 w 3712246"/>
              <a:gd name="connsiteY1" fmla="*/ 2081064 h 4319359"/>
              <a:gd name="connsiteX2" fmla="*/ 2398529 w 3712246"/>
              <a:gd name="connsiteY2" fmla="*/ 4319359 h 4319359"/>
              <a:gd name="connsiteX3" fmla="*/ 0 w 3712246"/>
              <a:gd name="connsiteY3" fmla="*/ 4319359 h 4319359"/>
            </a:gdLst>
            <a:ahLst/>
            <a:cxnLst>
              <a:cxn ang="0">
                <a:pos x="connsiteX0" y="connsiteY0"/>
              </a:cxn>
              <a:cxn ang="0">
                <a:pos x="connsiteX1" y="connsiteY1"/>
              </a:cxn>
              <a:cxn ang="0">
                <a:pos x="connsiteX2" y="connsiteY2"/>
              </a:cxn>
              <a:cxn ang="0">
                <a:pos x="connsiteX3" y="connsiteY3"/>
              </a:cxn>
            </a:cxnLst>
            <a:rect l="l" t="t" r="r" b="b"/>
            <a:pathLst>
              <a:path w="3712246" h="4319359">
                <a:moveTo>
                  <a:pt x="2505229" y="0"/>
                </a:moveTo>
                <a:lnTo>
                  <a:pt x="3712246" y="2081064"/>
                </a:lnTo>
                <a:lnTo>
                  <a:pt x="2398529" y="4319359"/>
                </a:lnTo>
                <a:lnTo>
                  <a:pt x="0" y="4319359"/>
                </a:lnTo>
                <a:close/>
              </a:path>
            </a:pathLst>
          </a:custGeom>
          <a:solidFill>
            <a:schemeClr val="bg1">
              <a:lumMod val="95000"/>
            </a:schemeClr>
          </a:solidFill>
          <a:ln w="47625">
            <a:solidFill>
              <a:schemeClr val="bg1">
                <a:lumMod val="9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fontAlgn="base">
              <a:spcBef>
                <a:spcPct val="0"/>
              </a:spcBef>
              <a:spcAft>
                <a:spcPct val="0"/>
              </a:spcAft>
            </a:pPr>
            <a:endParaRPr lang="zh-CN" altLang="en-US" sz="100" kern="1200">
              <a:solidFill>
                <a:prstClr val="white"/>
              </a:solidFill>
              <a:latin typeface="Arial" panose="020B0604020202020204" pitchFamily="34" charset="0"/>
              <a:ea typeface="微软雅黑"/>
              <a:cs typeface="+mn-cs"/>
            </a:endParaRPr>
          </a:p>
        </p:txBody>
      </p:sp>
      <p:sp>
        <p:nvSpPr>
          <p:cNvPr id="17" name="直角三角形 16"/>
          <p:cNvSpPr/>
          <p:nvPr/>
        </p:nvSpPr>
        <p:spPr>
          <a:xfrm rot="5400000">
            <a:off x="-537423" y="470955"/>
            <a:ext cx="2566167" cy="1536540"/>
          </a:xfrm>
          <a:prstGeom prst="rtTriangle">
            <a:avLst/>
          </a:prstGeom>
          <a:solidFill>
            <a:srgbClr val="F2B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fontAlgn="base">
              <a:spcBef>
                <a:spcPct val="0"/>
              </a:spcBef>
              <a:spcAft>
                <a:spcPct val="0"/>
              </a:spcAft>
            </a:pPr>
            <a:endParaRPr lang="zh-CN" altLang="en-US" sz="100" kern="1200">
              <a:solidFill>
                <a:prstClr val="white"/>
              </a:solidFill>
              <a:latin typeface="Arial" panose="020B0604020202020204" pitchFamily="34" charset="0"/>
              <a:ea typeface="微软雅黑"/>
              <a:cs typeface="+mn-cs"/>
            </a:endParaRPr>
          </a:p>
        </p:txBody>
      </p:sp>
      <p:sp>
        <p:nvSpPr>
          <p:cNvPr id="18" name="直角三角形 17"/>
          <p:cNvSpPr/>
          <p:nvPr/>
        </p:nvSpPr>
        <p:spPr>
          <a:xfrm rot="16200000">
            <a:off x="6694056" y="2686495"/>
            <a:ext cx="3020620" cy="1894008"/>
          </a:xfrm>
          <a:prstGeom prst="rtTriangle">
            <a:avLst/>
          </a:prstGeom>
          <a:solidFill>
            <a:srgbClr val="0023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fontAlgn="base">
              <a:spcBef>
                <a:spcPct val="0"/>
              </a:spcBef>
              <a:spcAft>
                <a:spcPct val="0"/>
              </a:spcAft>
            </a:pPr>
            <a:endParaRPr lang="zh-CN" altLang="en-US" sz="100" kern="1200">
              <a:solidFill>
                <a:prstClr val="white"/>
              </a:solidFill>
              <a:latin typeface="Arial" panose="020B0604020202020204" pitchFamily="34" charset="0"/>
              <a:ea typeface="微软雅黑"/>
              <a:cs typeface="+mn-cs"/>
            </a:endParaRPr>
          </a:p>
        </p:txBody>
      </p:sp>
      <p:sp>
        <p:nvSpPr>
          <p:cNvPr id="19" name="等腰三角形 18"/>
          <p:cNvSpPr/>
          <p:nvPr/>
        </p:nvSpPr>
        <p:spPr>
          <a:xfrm>
            <a:off x="4089855" y="2248862"/>
            <a:ext cx="2518461" cy="2171087"/>
          </a:xfrm>
          <a:prstGeom prst="triangle">
            <a:avLst/>
          </a:prstGeom>
          <a:noFill/>
          <a:ln w="47625">
            <a:solidFill>
              <a:srgbClr val="00235F">
                <a:alpha val="41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fontAlgn="base">
              <a:spcBef>
                <a:spcPct val="0"/>
              </a:spcBef>
              <a:spcAft>
                <a:spcPct val="0"/>
              </a:spcAft>
            </a:pPr>
            <a:endParaRPr lang="zh-CN" altLang="en-US" sz="100" kern="1200">
              <a:solidFill>
                <a:prstClr val="white"/>
              </a:solidFill>
              <a:latin typeface="Arial" panose="020B0604020202020204" pitchFamily="34" charset="0"/>
              <a:ea typeface="微软雅黑"/>
              <a:cs typeface="+mn-cs"/>
            </a:endParaRPr>
          </a:p>
        </p:txBody>
      </p:sp>
      <p:sp>
        <p:nvSpPr>
          <p:cNvPr id="20" name="等腰三角形 19"/>
          <p:cNvSpPr/>
          <p:nvPr/>
        </p:nvSpPr>
        <p:spPr>
          <a:xfrm>
            <a:off x="5564373" y="2751983"/>
            <a:ext cx="1541100" cy="1328535"/>
          </a:xfrm>
          <a:prstGeom prst="triangle">
            <a:avLst/>
          </a:prstGeom>
          <a:solidFill>
            <a:srgbClr val="00235F">
              <a:alpha val="60000"/>
            </a:srgb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fontAlgn="base">
              <a:spcBef>
                <a:spcPct val="0"/>
              </a:spcBef>
              <a:spcAft>
                <a:spcPct val="0"/>
              </a:spcAft>
            </a:pPr>
            <a:endParaRPr lang="zh-CN" altLang="en-US" sz="100" kern="1200">
              <a:solidFill>
                <a:prstClr val="white"/>
              </a:solidFill>
              <a:latin typeface="Arial" panose="020B0604020202020204" pitchFamily="34" charset="0"/>
              <a:ea typeface="微软雅黑"/>
              <a:cs typeface="+mn-cs"/>
            </a:endParaRPr>
          </a:p>
        </p:txBody>
      </p:sp>
      <p:cxnSp>
        <p:nvCxnSpPr>
          <p:cNvPr id="24" name="直接连接符 23"/>
          <p:cNvCxnSpPr/>
          <p:nvPr/>
        </p:nvCxnSpPr>
        <p:spPr>
          <a:xfrm flipV="1">
            <a:off x="379567" y="6033"/>
            <a:ext cx="2993220" cy="5137776"/>
          </a:xfrm>
          <a:prstGeom prst="line">
            <a:avLst/>
          </a:prstGeom>
          <a:ln w="31750">
            <a:solidFill>
              <a:schemeClr val="bg1">
                <a:lumMod val="95000"/>
                <a:alpha val="91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V="1">
            <a:off x="7257529" y="6628"/>
            <a:ext cx="1592821" cy="2730465"/>
          </a:xfrm>
          <a:prstGeom prst="line">
            <a:avLst/>
          </a:prstGeom>
          <a:ln w="31750">
            <a:solidFill>
              <a:schemeClr val="bg1">
                <a:alpha val="91000"/>
              </a:schemeClr>
            </a:solidFill>
          </a:ln>
        </p:spPr>
        <p:style>
          <a:lnRef idx="1">
            <a:schemeClr val="accent1"/>
          </a:lnRef>
          <a:fillRef idx="0">
            <a:schemeClr val="accent1"/>
          </a:fillRef>
          <a:effectRef idx="0">
            <a:schemeClr val="accent1"/>
          </a:effectRef>
          <a:fontRef idx="minor">
            <a:schemeClr val="tx1"/>
          </a:fontRef>
        </p:style>
      </p:cxnSp>
      <p:sp>
        <p:nvSpPr>
          <p:cNvPr id="28" name="矩形 27"/>
          <p:cNvSpPr/>
          <p:nvPr/>
        </p:nvSpPr>
        <p:spPr>
          <a:xfrm rot="1802990">
            <a:off x="5316868" y="395074"/>
            <a:ext cx="65952" cy="6280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fontAlgn="base">
              <a:spcBef>
                <a:spcPct val="0"/>
              </a:spcBef>
              <a:spcAft>
                <a:spcPct val="0"/>
              </a:spcAft>
            </a:pPr>
            <a:endParaRPr lang="zh-CN" altLang="en-US" sz="100" kern="1200">
              <a:solidFill>
                <a:prstClr val="white"/>
              </a:solidFill>
              <a:latin typeface="Arial" panose="020B0604020202020204" pitchFamily="34" charset="0"/>
              <a:ea typeface="微软雅黑"/>
              <a:cs typeface="+mn-cs"/>
            </a:endParaRPr>
          </a:p>
        </p:txBody>
      </p:sp>
      <p:sp>
        <p:nvSpPr>
          <p:cNvPr id="29" name="矩形 28"/>
          <p:cNvSpPr/>
          <p:nvPr/>
        </p:nvSpPr>
        <p:spPr>
          <a:xfrm rot="1802990">
            <a:off x="5310533" y="712768"/>
            <a:ext cx="65952" cy="628029"/>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fontAlgn="base">
              <a:spcBef>
                <a:spcPct val="0"/>
              </a:spcBef>
              <a:spcAft>
                <a:spcPct val="0"/>
              </a:spcAft>
            </a:pPr>
            <a:endParaRPr lang="zh-CN" altLang="en-US" sz="100" kern="1200">
              <a:solidFill>
                <a:prstClr val="white"/>
              </a:solidFill>
              <a:latin typeface="Arial" panose="020B0604020202020204" pitchFamily="34" charset="0"/>
              <a:ea typeface="微软雅黑"/>
              <a:cs typeface="+mn-cs"/>
            </a:endParaRPr>
          </a:p>
        </p:txBody>
      </p:sp>
      <p:sp>
        <p:nvSpPr>
          <p:cNvPr id="30" name="矩形 29"/>
          <p:cNvSpPr/>
          <p:nvPr/>
        </p:nvSpPr>
        <p:spPr>
          <a:xfrm rot="1802990">
            <a:off x="5605121" y="518183"/>
            <a:ext cx="65952" cy="62802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fontAlgn="base">
              <a:spcBef>
                <a:spcPct val="0"/>
              </a:spcBef>
              <a:spcAft>
                <a:spcPct val="0"/>
              </a:spcAft>
            </a:pPr>
            <a:endParaRPr lang="zh-CN" altLang="en-US" sz="100" kern="1200">
              <a:solidFill>
                <a:prstClr val="white"/>
              </a:solidFill>
              <a:latin typeface="Arial" panose="020B0604020202020204" pitchFamily="34" charset="0"/>
              <a:ea typeface="微软雅黑"/>
              <a:cs typeface="+mn-cs"/>
            </a:endParaRPr>
          </a:p>
        </p:txBody>
      </p:sp>
      <p:sp>
        <p:nvSpPr>
          <p:cNvPr id="21" name="矩形 259"/>
          <p:cNvSpPr>
            <a:spLocks noChangeArrowheads="1"/>
          </p:cNvSpPr>
          <p:nvPr/>
        </p:nvSpPr>
        <p:spPr bwMode="auto">
          <a:xfrm>
            <a:off x="749026" y="1357012"/>
            <a:ext cx="5074859" cy="595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l" rtl="0" fontAlgn="base">
              <a:spcAft>
                <a:spcPct val="0"/>
              </a:spcAft>
              <a:buFont typeface="Arial" panose="020B0604020202020204" pitchFamily="34" charset="0"/>
              <a:buNone/>
            </a:pPr>
            <a:r>
              <a:rPr lang="en-US" altLang="zh-CN" sz="3270" b="1" cap="all" dirty="0">
                <a:solidFill>
                  <a:prstClr val="black">
                    <a:lumMod val="75000"/>
                    <a:lumOff val="25000"/>
                  </a:prstClr>
                </a:solidFill>
                <a:cs typeface="Arial" panose="020B0604020202020204" pitchFamily="34" charset="0"/>
              </a:rPr>
              <a:t>Thank you</a:t>
            </a:r>
            <a:r>
              <a:rPr lang="en-US" altLang="zh-CN" sz="3270" b="1" kern="1200" cap="all" dirty="0">
                <a:solidFill>
                  <a:prstClr val="black">
                    <a:lumMod val="75000"/>
                    <a:lumOff val="25000"/>
                  </a:prstClr>
                </a:solidFill>
                <a:cs typeface="Arial" panose="020B0604020202020204" pitchFamily="34" charset="0"/>
              </a:rPr>
              <a:t>!</a:t>
            </a:r>
          </a:p>
        </p:txBody>
      </p:sp>
      <p:pic>
        <p:nvPicPr>
          <p:cNvPr id="23" name="Picture 2" descr="F:\百度云同步盘\上财\学校制度\商学院logo\文案用\商学院LOGO-图文组合.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76672" y="3744571"/>
            <a:ext cx="2527176" cy="675378"/>
          </a:xfrm>
          <a:prstGeom prst="rect">
            <a:avLst/>
          </a:prstGeom>
          <a:noFill/>
          <a:extLst>
            <a:ext uri="{909E8E84-426E-40DD-AFC4-6F175D3DCCD1}">
              <a14:hiddenFill xmlns:a14="http://schemas.microsoft.com/office/drawing/2010/main">
                <a:solidFill>
                  <a:srgbClr val="FFFFFF"/>
                </a:solidFill>
              </a14:hiddenFill>
            </a:ext>
          </a:extLst>
        </p:spPr>
      </p:pic>
      <p:sp>
        <p:nvSpPr>
          <p:cNvPr id="25" name="矩形 24">
            <a:extLst>
              <a:ext uri="{FF2B5EF4-FFF2-40B4-BE49-F238E27FC236}">
                <a16:creationId xmlns:a16="http://schemas.microsoft.com/office/drawing/2014/main" id="{800622A8-C870-4E8B-94E3-521B51B72F46}"/>
              </a:ext>
            </a:extLst>
          </p:cNvPr>
          <p:cNvSpPr/>
          <p:nvPr/>
        </p:nvSpPr>
        <p:spPr>
          <a:xfrm>
            <a:off x="750226" y="2152977"/>
            <a:ext cx="3316934" cy="369332"/>
          </a:xfrm>
          <a:prstGeom prst="rect">
            <a:avLst/>
          </a:prstGeom>
        </p:spPr>
        <p:txBody>
          <a:bodyPr wrap="none">
            <a:spAutoFit/>
          </a:bodyPr>
          <a:lstStyle/>
          <a:p>
            <a:r>
              <a:rPr lang="en-US" altLang="zh-CN" dirty="0"/>
              <a:t>Email: feifan159@outlook.com</a:t>
            </a:r>
            <a:endParaRPr lang="zh-CN" altLang="en-US" dirty="0"/>
          </a:p>
        </p:txBody>
      </p:sp>
      <p:pic>
        <p:nvPicPr>
          <p:cNvPr id="2" name="音频 1">
            <a:hlinkClick r:id="" action="ppaction://media"/>
            <a:extLst>
              <a:ext uri="{FF2B5EF4-FFF2-40B4-BE49-F238E27FC236}">
                <a16:creationId xmlns:a16="http://schemas.microsoft.com/office/drawing/2014/main" id="{3A83A6EF-0F09-4F5F-A20D-934951E0D04B}"/>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521700" y="4521200"/>
            <a:ext cx="406400" cy="406400"/>
          </a:xfrm>
          <a:prstGeom prst="rect">
            <a:avLst/>
          </a:prstGeom>
        </p:spPr>
      </p:pic>
    </p:spTree>
  </p:cSld>
  <p:clrMapOvr>
    <a:masterClrMapping/>
  </p:clrMapOvr>
  <p:transition spd="slow" advTm="14351">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10" presetClass="entr" presetSubtype="0" fill="hold" nodeType="afterEffect">
                                  <p:stCondLst>
                                    <p:cond delay="0"/>
                                  </p:stCondLst>
                                  <p:childTnLst>
                                    <p:set>
                                      <p:cBhvr>
                                        <p:cTn id="9" dur="1" fill="hold">
                                          <p:stCondLst>
                                            <p:cond delay="0"/>
                                          </p:stCondLst>
                                        </p:cTn>
                                        <p:tgtEl>
                                          <p:spTgt spid="35"/>
                                        </p:tgtEl>
                                        <p:attrNameLst>
                                          <p:attrName>style.visibility</p:attrName>
                                        </p:attrNameLst>
                                      </p:cBhvr>
                                      <p:to>
                                        <p:strVal val="visible"/>
                                      </p:to>
                                    </p:set>
                                    <p:animEffect transition="in" filter="fade">
                                      <p:cBhvr>
                                        <p:cTn id="10" dur="1000"/>
                                        <p:tgtEl>
                                          <p:spTgt spid="35"/>
                                        </p:tgtEl>
                                      </p:cBhvr>
                                    </p:animEffect>
                                  </p:childTnLst>
                                </p:cTn>
                              </p:par>
                            </p:childTnLst>
                          </p:cTn>
                        </p:par>
                        <p:par>
                          <p:cTn id="11" fill="hold">
                            <p:stCondLst>
                              <p:cond delay="1000"/>
                            </p:stCondLst>
                            <p:childTnLst>
                              <p:par>
                                <p:cTn id="12" presetID="2" presetClass="entr" presetSubtype="9" fill="hold" grpId="0" nodeType="afterEffect">
                                  <p:stCondLst>
                                    <p:cond delay="0"/>
                                  </p:stCondLst>
                                  <p:childTnLst>
                                    <p:set>
                                      <p:cBhvr>
                                        <p:cTn id="13" dur="1" fill="hold">
                                          <p:stCondLst>
                                            <p:cond delay="0"/>
                                          </p:stCondLst>
                                        </p:cTn>
                                        <p:tgtEl>
                                          <p:spTgt spid="17"/>
                                        </p:tgtEl>
                                        <p:attrNameLst>
                                          <p:attrName>style.visibility</p:attrName>
                                        </p:attrNameLst>
                                      </p:cBhvr>
                                      <p:to>
                                        <p:strVal val="visible"/>
                                      </p:to>
                                    </p:set>
                                    <p:anim calcmode="lin" valueType="num">
                                      <p:cBhvr additive="base">
                                        <p:cTn id="14" dur="500" fill="hold"/>
                                        <p:tgtEl>
                                          <p:spTgt spid="17"/>
                                        </p:tgtEl>
                                        <p:attrNameLst>
                                          <p:attrName>ppt_x</p:attrName>
                                        </p:attrNameLst>
                                      </p:cBhvr>
                                      <p:tavLst>
                                        <p:tav tm="0">
                                          <p:val>
                                            <p:strVal val="0-#ppt_w/2"/>
                                          </p:val>
                                        </p:tav>
                                        <p:tav tm="100000">
                                          <p:val>
                                            <p:strVal val="#ppt_x"/>
                                          </p:val>
                                        </p:tav>
                                      </p:tavLst>
                                    </p:anim>
                                    <p:anim calcmode="lin" valueType="num">
                                      <p:cBhvr additive="base">
                                        <p:cTn id="15" dur="500" fill="hold"/>
                                        <p:tgtEl>
                                          <p:spTgt spid="17"/>
                                        </p:tgtEl>
                                        <p:attrNameLst>
                                          <p:attrName>ppt_y</p:attrName>
                                        </p:attrNameLst>
                                      </p:cBhvr>
                                      <p:tavLst>
                                        <p:tav tm="0">
                                          <p:val>
                                            <p:strVal val="0-#ppt_h/2"/>
                                          </p:val>
                                        </p:tav>
                                        <p:tav tm="100000">
                                          <p:val>
                                            <p:strVal val="#ppt_y"/>
                                          </p:val>
                                        </p:tav>
                                      </p:tavLst>
                                    </p:anim>
                                  </p:childTnLst>
                                </p:cTn>
                              </p:par>
                              <p:par>
                                <p:cTn id="16" presetID="2" presetClass="entr" presetSubtype="6" fill="hold" grpId="0" nodeType="withEffect">
                                  <p:stCondLst>
                                    <p:cond delay="0"/>
                                  </p:stCondLst>
                                  <p:childTnLst>
                                    <p:set>
                                      <p:cBhvr>
                                        <p:cTn id="17" dur="1" fill="hold">
                                          <p:stCondLst>
                                            <p:cond delay="0"/>
                                          </p:stCondLst>
                                        </p:cTn>
                                        <p:tgtEl>
                                          <p:spTgt spid="18"/>
                                        </p:tgtEl>
                                        <p:attrNameLst>
                                          <p:attrName>style.visibility</p:attrName>
                                        </p:attrNameLst>
                                      </p:cBhvr>
                                      <p:to>
                                        <p:strVal val="visible"/>
                                      </p:to>
                                    </p:set>
                                    <p:anim calcmode="lin" valueType="num">
                                      <p:cBhvr additive="base">
                                        <p:cTn id="18" dur="500" fill="hold"/>
                                        <p:tgtEl>
                                          <p:spTgt spid="18"/>
                                        </p:tgtEl>
                                        <p:attrNameLst>
                                          <p:attrName>ppt_x</p:attrName>
                                        </p:attrNameLst>
                                      </p:cBhvr>
                                      <p:tavLst>
                                        <p:tav tm="0">
                                          <p:val>
                                            <p:strVal val="1+#ppt_w/2"/>
                                          </p:val>
                                        </p:tav>
                                        <p:tav tm="100000">
                                          <p:val>
                                            <p:strVal val="#ppt_x"/>
                                          </p:val>
                                        </p:tav>
                                      </p:tavLst>
                                    </p:anim>
                                    <p:anim calcmode="lin" valueType="num">
                                      <p:cBhvr additive="base">
                                        <p:cTn id="19" dur="500" fill="hold"/>
                                        <p:tgtEl>
                                          <p:spTgt spid="18"/>
                                        </p:tgtEl>
                                        <p:attrNameLst>
                                          <p:attrName>ppt_y</p:attrName>
                                        </p:attrNameLst>
                                      </p:cBhvr>
                                      <p:tavLst>
                                        <p:tav tm="0">
                                          <p:val>
                                            <p:strVal val="1+#ppt_h/2"/>
                                          </p:val>
                                        </p:tav>
                                        <p:tav tm="100000">
                                          <p:val>
                                            <p:strVal val="#ppt_y"/>
                                          </p:val>
                                        </p:tav>
                                      </p:tavLst>
                                    </p:anim>
                                  </p:childTnLst>
                                </p:cTn>
                              </p:par>
                            </p:childTnLst>
                          </p:cTn>
                        </p:par>
                        <p:par>
                          <p:cTn id="20" fill="hold">
                            <p:stCondLst>
                              <p:cond delay="1500"/>
                            </p:stCondLst>
                            <p:childTnLst>
                              <p:par>
                                <p:cTn id="21" presetID="22" presetClass="entr" presetSubtype="4" fill="hold" grpId="0"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down)">
                                      <p:cBhvr>
                                        <p:cTn id="23" dur="500"/>
                                        <p:tgtEl>
                                          <p:spTgt spid="16"/>
                                        </p:tgtEl>
                                      </p:cBhvr>
                                    </p:animEffect>
                                  </p:childTnLst>
                                </p:cTn>
                              </p:par>
                            </p:childTnLst>
                          </p:cTn>
                        </p:par>
                        <p:par>
                          <p:cTn id="24" fill="hold">
                            <p:stCondLst>
                              <p:cond delay="2000"/>
                            </p:stCondLst>
                            <p:childTnLst>
                              <p:par>
                                <p:cTn id="25" presetID="22" presetClass="entr" presetSubtype="4" fill="hold" nodeType="after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wipe(down)">
                                      <p:cBhvr>
                                        <p:cTn id="27" dur="500"/>
                                        <p:tgtEl>
                                          <p:spTgt spid="24"/>
                                        </p:tgtEl>
                                      </p:cBhvr>
                                    </p:animEffect>
                                  </p:childTnLst>
                                </p:cTn>
                              </p:par>
                              <p:par>
                                <p:cTn id="28" presetID="22" presetClass="entr" presetSubtype="1" fill="hold" nodeType="withEffect">
                                  <p:stCondLst>
                                    <p:cond delay="0"/>
                                  </p:stCondLst>
                                  <p:childTnLst>
                                    <p:set>
                                      <p:cBhvr>
                                        <p:cTn id="29" dur="1" fill="hold">
                                          <p:stCondLst>
                                            <p:cond delay="0"/>
                                          </p:stCondLst>
                                        </p:cTn>
                                        <p:tgtEl>
                                          <p:spTgt spid="26"/>
                                        </p:tgtEl>
                                        <p:attrNameLst>
                                          <p:attrName>style.visibility</p:attrName>
                                        </p:attrNameLst>
                                      </p:cBhvr>
                                      <p:to>
                                        <p:strVal val="visible"/>
                                      </p:to>
                                    </p:set>
                                    <p:animEffect transition="in" filter="wipe(up)">
                                      <p:cBhvr>
                                        <p:cTn id="30" dur="500"/>
                                        <p:tgtEl>
                                          <p:spTgt spid="26"/>
                                        </p:tgtEl>
                                      </p:cBhvr>
                                    </p:animEffect>
                                  </p:childTnLst>
                                </p:cTn>
                              </p:par>
                            </p:childTnLst>
                          </p:cTn>
                        </p:par>
                        <p:par>
                          <p:cTn id="31" fill="hold">
                            <p:stCondLst>
                              <p:cond delay="2500"/>
                            </p:stCondLst>
                            <p:childTnLst>
                              <p:par>
                                <p:cTn id="32" presetID="53" presetClass="entr" presetSubtype="16" fill="hold" grpId="0" nodeType="afterEffect">
                                  <p:stCondLst>
                                    <p:cond delay="0"/>
                                  </p:stCondLst>
                                  <p:childTnLst>
                                    <p:set>
                                      <p:cBhvr>
                                        <p:cTn id="33" dur="1" fill="hold">
                                          <p:stCondLst>
                                            <p:cond delay="0"/>
                                          </p:stCondLst>
                                        </p:cTn>
                                        <p:tgtEl>
                                          <p:spTgt spid="22"/>
                                        </p:tgtEl>
                                        <p:attrNameLst>
                                          <p:attrName>style.visibility</p:attrName>
                                        </p:attrNameLst>
                                      </p:cBhvr>
                                      <p:to>
                                        <p:strVal val="visible"/>
                                      </p:to>
                                    </p:set>
                                    <p:anim calcmode="lin" valueType="num">
                                      <p:cBhvr>
                                        <p:cTn id="34" dur="500" fill="hold"/>
                                        <p:tgtEl>
                                          <p:spTgt spid="22"/>
                                        </p:tgtEl>
                                        <p:attrNameLst>
                                          <p:attrName>ppt_w</p:attrName>
                                        </p:attrNameLst>
                                      </p:cBhvr>
                                      <p:tavLst>
                                        <p:tav tm="0">
                                          <p:val>
                                            <p:fltVal val="0"/>
                                          </p:val>
                                        </p:tav>
                                        <p:tav tm="100000">
                                          <p:val>
                                            <p:strVal val="#ppt_w"/>
                                          </p:val>
                                        </p:tav>
                                      </p:tavLst>
                                    </p:anim>
                                    <p:anim calcmode="lin" valueType="num">
                                      <p:cBhvr>
                                        <p:cTn id="35" dur="500" fill="hold"/>
                                        <p:tgtEl>
                                          <p:spTgt spid="22"/>
                                        </p:tgtEl>
                                        <p:attrNameLst>
                                          <p:attrName>ppt_h</p:attrName>
                                        </p:attrNameLst>
                                      </p:cBhvr>
                                      <p:tavLst>
                                        <p:tav tm="0">
                                          <p:val>
                                            <p:fltVal val="0"/>
                                          </p:val>
                                        </p:tav>
                                        <p:tav tm="100000">
                                          <p:val>
                                            <p:strVal val="#ppt_h"/>
                                          </p:val>
                                        </p:tav>
                                      </p:tavLst>
                                    </p:anim>
                                    <p:animEffect transition="in" filter="fade">
                                      <p:cBhvr>
                                        <p:cTn id="36" dur="500"/>
                                        <p:tgtEl>
                                          <p:spTgt spid="22"/>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20"/>
                                        </p:tgtEl>
                                        <p:attrNameLst>
                                          <p:attrName>style.visibility</p:attrName>
                                        </p:attrNameLst>
                                      </p:cBhvr>
                                      <p:to>
                                        <p:strVal val="visible"/>
                                      </p:to>
                                    </p:set>
                                    <p:anim calcmode="lin" valueType="num">
                                      <p:cBhvr>
                                        <p:cTn id="39" dur="500" fill="hold"/>
                                        <p:tgtEl>
                                          <p:spTgt spid="20"/>
                                        </p:tgtEl>
                                        <p:attrNameLst>
                                          <p:attrName>ppt_w</p:attrName>
                                        </p:attrNameLst>
                                      </p:cBhvr>
                                      <p:tavLst>
                                        <p:tav tm="0">
                                          <p:val>
                                            <p:fltVal val="0"/>
                                          </p:val>
                                        </p:tav>
                                        <p:tav tm="100000">
                                          <p:val>
                                            <p:strVal val="#ppt_w"/>
                                          </p:val>
                                        </p:tav>
                                      </p:tavLst>
                                    </p:anim>
                                    <p:anim calcmode="lin" valueType="num">
                                      <p:cBhvr>
                                        <p:cTn id="40" dur="500" fill="hold"/>
                                        <p:tgtEl>
                                          <p:spTgt spid="20"/>
                                        </p:tgtEl>
                                        <p:attrNameLst>
                                          <p:attrName>ppt_h</p:attrName>
                                        </p:attrNameLst>
                                      </p:cBhvr>
                                      <p:tavLst>
                                        <p:tav tm="0">
                                          <p:val>
                                            <p:fltVal val="0"/>
                                          </p:val>
                                        </p:tav>
                                        <p:tav tm="100000">
                                          <p:val>
                                            <p:strVal val="#ppt_h"/>
                                          </p:val>
                                        </p:tav>
                                      </p:tavLst>
                                    </p:anim>
                                    <p:animEffect transition="in" filter="fade">
                                      <p:cBhvr>
                                        <p:cTn id="41" dur="500"/>
                                        <p:tgtEl>
                                          <p:spTgt spid="20"/>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19"/>
                                        </p:tgtEl>
                                        <p:attrNameLst>
                                          <p:attrName>style.visibility</p:attrName>
                                        </p:attrNameLst>
                                      </p:cBhvr>
                                      <p:to>
                                        <p:strVal val="visible"/>
                                      </p:to>
                                    </p:set>
                                    <p:anim calcmode="lin" valueType="num">
                                      <p:cBhvr>
                                        <p:cTn id="44" dur="500" fill="hold"/>
                                        <p:tgtEl>
                                          <p:spTgt spid="19"/>
                                        </p:tgtEl>
                                        <p:attrNameLst>
                                          <p:attrName>ppt_w</p:attrName>
                                        </p:attrNameLst>
                                      </p:cBhvr>
                                      <p:tavLst>
                                        <p:tav tm="0">
                                          <p:val>
                                            <p:fltVal val="0"/>
                                          </p:val>
                                        </p:tav>
                                        <p:tav tm="100000">
                                          <p:val>
                                            <p:strVal val="#ppt_w"/>
                                          </p:val>
                                        </p:tav>
                                      </p:tavLst>
                                    </p:anim>
                                    <p:anim calcmode="lin" valueType="num">
                                      <p:cBhvr>
                                        <p:cTn id="45" dur="500" fill="hold"/>
                                        <p:tgtEl>
                                          <p:spTgt spid="19"/>
                                        </p:tgtEl>
                                        <p:attrNameLst>
                                          <p:attrName>ppt_h</p:attrName>
                                        </p:attrNameLst>
                                      </p:cBhvr>
                                      <p:tavLst>
                                        <p:tav tm="0">
                                          <p:val>
                                            <p:fltVal val="0"/>
                                          </p:val>
                                        </p:tav>
                                        <p:tav tm="100000">
                                          <p:val>
                                            <p:strVal val="#ppt_h"/>
                                          </p:val>
                                        </p:tav>
                                      </p:tavLst>
                                    </p:anim>
                                    <p:animEffect transition="in" filter="fade">
                                      <p:cBhvr>
                                        <p:cTn id="46" dur="500"/>
                                        <p:tgtEl>
                                          <p:spTgt spid="19"/>
                                        </p:tgtEl>
                                      </p:cBhvr>
                                    </p:animEffect>
                                  </p:childTnLst>
                                </p:cTn>
                              </p:par>
                            </p:childTnLst>
                          </p:cTn>
                        </p:par>
                        <p:par>
                          <p:cTn id="47" fill="hold">
                            <p:stCondLst>
                              <p:cond delay="3000"/>
                            </p:stCondLst>
                            <p:childTnLst>
                              <p:par>
                                <p:cTn id="48" presetID="47" presetClass="entr" presetSubtype="0" fill="hold" grpId="0" nodeType="afterEffect">
                                  <p:stCondLst>
                                    <p:cond delay="0"/>
                                  </p:stCondLst>
                                  <p:childTnLst>
                                    <p:set>
                                      <p:cBhvr>
                                        <p:cTn id="49" dur="1" fill="hold">
                                          <p:stCondLst>
                                            <p:cond delay="0"/>
                                          </p:stCondLst>
                                        </p:cTn>
                                        <p:tgtEl>
                                          <p:spTgt spid="29"/>
                                        </p:tgtEl>
                                        <p:attrNameLst>
                                          <p:attrName>style.visibility</p:attrName>
                                        </p:attrNameLst>
                                      </p:cBhvr>
                                      <p:to>
                                        <p:strVal val="visible"/>
                                      </p:to>
                                    </p:set>
                                    <p:animEffect transition="in" filter="fade">
                                      <p:cBhvr>
                                        <p:cTn id="50" dur="500"/>
                                        <p:tgtEl>
                                          <p:spTgt spid="29"/>
                                        </p:tgtEl>
                                      </p:cBhvr>
                                    </p:animEffect>
                                    <p:anim calcmode="lin" valueType="num">
                                      <p:cBhvr>
                                        <p:cTn id="51" dur="500" fill="hold"/>
                                        <p:tgtEl>
                                          <p:spTgt spid="29"/>
                                        </p:tgtEl>
                                        <p:attrNameLst>
                                          <p:attrName>ppt_x</p:attrName>
                                        </p:attrNameLst>
                                      </p:cBhvr>
                                      <p:tavLst>
                                        <p:tav tm="0">
                                          <p:val>
                                            <p:strVal val="#ppt_x"/>
                                          </p:val>
                                        </p:tav>
                                        <p:tav tm="100000">
                                          <p:val>
                                            <p:strVal val="#ppt_x"/>
                                          </p:val>
                                        </p:tav>
                                      </p:tavLst>
                                    </p:anim>
                                    <p:anim calcmode="lin" valueType="num">
                                      <p:cBhvr>
                                        <p:cTn id="52" dur="500" fill="hold"/>
                                        <p:tgtEl>
                                          <p:spTgt spid="29"/>
                                        </p:tgtEl>
                                        <p:attrNameLst>
                                          <p:attrName>ppt_y</p:attrName>
                                        </p:attrNameLst>
                                      </p:cBhvr>
                                      <p:tavLst>
                                        <p:tav tm="0">
                                          <p:val>
                                            <p:strVal val="#ppt_y-.1"/>
                                          </p:val>
                                        </p:tav>
                                        <p:tav tm="100000">
                                          <p:val>
                                            <p:strVal val="#ppt_y"/>
                                          </p:val>
                                        </p:tav>
                                      </p:tavLst>
                                    </p:anim>
                                  </p:childTnLst>
                                </p:cTn>
                              </p:par>
                              <p:par>
                                <p:cTn id="53" presetID="47" presetClass="entr" presetSubtype="0" fill="hold" grpId="0" nodeType="withEffect">
                                  <p:stCondLst>
                                    <p:cond delay="250"/>
                                  </p:stCondLst>
                                  <p:childTnLst>
                                    <p:set>
                                      <p:cBhvr>
                                        <p:cTn id="54" dur="1" fill="hold">
                                          <p:stCondLst>
                                            <p:cond delay="0"/>
                                          </p:stCondLst>
                                        </p:cTn>
                                        <p:tgtEl>
                                          <p:spTgt spid="28"/>
                                        </p:tgtEl>
                                        <p:attrNameLst>
                                          <p:attrName>style.visibility</p:attrName>
                                        </p:attrNameLst>
                                      </p:cBhvr>
                                      <p:to>
                                        <p:strVal val="visible"/>
                                      </p:to>
                                    </p:set>
                                    <p:animEffect transition="in" filter="fade">
                                      <p:cBhvr>
                                        <p:cTn id="55" dur="500"/>
                                        <p:tgtEl>
                                          <p:spTgt spid="28"/>
                                        </p:tgtEl>
                                      </p:cBhvr>
                                    </p:animEffect>
                                    <p:anim calcmode="lin" valueType="num">
                                      <p:cBhvr>
                                        <p:cTn id="56" dur="500" fill="hold"/>
                                        <p:tgtEl>
                                          <p:spTgt spid="28"/>
                                        </p:tgtEl>
                                        <p:attrNameLst>
                                          <p:attrName>ppt_x</p:attrName>
                                        </p:attrNameLst>
                                      </p:cBhvr>
                                      <p:tavLst>
                                        <p:tav tm="0">
                                          <p:val>
                                            <p:strVal val="#ppt_x"/>
                                          </p:val>
                                        </p:tav>
                                        <p:tav tm="100000">
                                          <p:val>
                                            <p:strVal val="#ppt_x"/>
                                          </p:val>
                                        </p:tav>
                                      </p:tavLst>
                                    </p:anim>
                                    <p:anim calcmode="lin" valueType="num">
                                      <p:cBhvr>
                                        <p:cTn id="57" dur="500" fill="hold"/>
                                        <p:tgtEl>
                                          <p:spTgt spid="28"/>
                                        </p:tgtEl>
                                        <p:attrNameLst>
                                          <p:attrName>ppt_y</p:attrName>
                                        </p:attrNameLst>
                                      </p:cBhvr>
                                      <p:tavLst>
                                        <p:tav tm="0">
                                          <p:val>
                                            <p:strVal val="#ppt_y-.1"/>
                                          </p:val>
                                        </p:tav>
                                        <p:tav tm="100000">
                                          <p:val>
                                            <p:strVal val="#ppt_y"/>
                                          </p:val>
                                        </p:tav>
                                      </p:tavLst>
                                    </p:anim>
                                  </p:childTnLst>
                                </p:cTn>
                              </p:par>
                              <p:par>
                                <p:cTn id="58" presetID="47" presetClass="entr" presetSubtype="0" fill="hold" grpId="0" nodeType="withEffect">
                                  <p:stCondLst>
                                    <p:cond delay="500"/>
                                  </p:stCondLst>
                                  <p:childTnLst>
                                    <p:set>
                                      <p:cBhvr>
                                        <p:cTn id="59" dur="1" fill="hold">
                                          <p:stCondLst>
                                            <p:cond delay="0"/>
                                          </p:stCondLst>
                                        </p:cTn>
                                        <p:tgtEl>
                                          <p:spTgt spid="30"/>
                                        </p:tgtEl>
                                        <p:attrNameLst>
                                          <p:attrName>style.visibility</p:attrName>
                                        </p:attrNameLst>
                                      </p:cBhvr>
                                      <p:to>
                                        <p:strVal val="visible"/>
                                      </p:to>
                                    </p:set>
                                    <p:animEffect transition="in" filter="fade">
                                      <p:cBhvr>
                                        <p:cTn id="60" dur="500"/>
                                        <p:tgtEl>
                                          <p:spTgt spid="30"/>
                                        </p:tgtEl>
                                      </p:cBhvr>
                                    </p:animEffect>
                                    <p:anim calcmode="lin" valueType="num">
                                      <p:cBhvr>
                                        <p:cTn id="61" dur="500" fill="hold"/>
                                        <p:tgtEl>
                                          <p:spTgt spid="30"/>
                                        </p:tgtEl>
                                        <p:attrNameLst>
                                          <p:attrName>ppt_x</p:attrName>
                                        </p:attrNameLst>
                                      </p:cBhvr>
                                      <p:tavLst>
                                        <p:tav tm="0">
                                          <p:val>
                                            <p:strVal val="#ppt_x"/>
                                          </p:val>
                                        </p:tav>
                                        <p:tav tm="100000">
                                          <p:val>
                                            <p:strVal val="#ppt_x"/>
                                          </p:val>
                                        </p:tav>
                                      </p:tavLst>
                                    </p:anim>
                                    <p:anim calcmode="lin" valueType="num">
                                      <p:cBhvr>
                                        <p:cTn id="62" dur="500" fill="hold"/>
                                        <p:tgtEl>
                                          <p:spTgt spid="30"/>
                                        </p:tgtEl>
                                        <p:attrNameLst>
                                          <p:attrName>ppt_y</p:attrName>
                                        </p:attrNameLst>
                                      </p:cBhvr>
                                      <p:tavLst>
                                        <p:tav tm="0">
                                          <p:val>
                                            <p:strVal val="#ppt_y-.1"/>
                                          </p:val>
                                        </p:tav>
                                        <p:tav tm="100000">
                                          <p:val>
                                            <p:strVal val="#ppt_y"/>
                                          </p:val>
                                        </p:tav>
                                      </p:tavLst>
                                    </p:anim>
                                  </p:childTnLst>
                                </p:cTn>
                              </p:par>
                            </p:childTnLst>
                          </p:cTn>
                        </p:par>
                        <p:par>
                          <p:cTn id="63" fill="hold">
                            <p:stCondLst>
                              <p:cond delay="4000"/>
                            </p:stCondLst>
                            <p:childTnLst>
                              <p:par>
                                <p:cTn id="64" presetID="41" presetClass="entr" presetSubtype="0" fill="hold" grpId="0" nodeType="afterEffect">
                                  <p:stCondLst>
                                    <p:cond delay="0"/>
                                  </p:stCondLst>
                                  <p:iterate type="lt">
                                    <p:tmPct val="10000"/>
                                  </p:iterate>
                                  <p:childTnLst>
                                    <p:set>
                                      <p:cBhvr>
                                        <p:cTn id="65" dur="1" fill="hold">
                                          <p:stCondLst>
                                            <p:cond delay="0"/>
                                          </p:stCondLst>
                                        </p:cTn>
                                        <p:tgtEl>
                                          <p:spTgt spid="21"/>
                                        </p:tgtEl>
                                        <p:attrNameLst>
                                          <p:attrName>style.visibility</p:attrName>
                                        </p:attrNameLst>
                                      </p:cBhvr>
                                      <p:to>
                                        <p:strVal val="visible"/>
                                      </p:to>
                                    </p:set>
                                    <p:anim calcmode="lin" valueType="num">
                                      <p:cBhvr>
                                        <p:cTn id="66" dur="5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67" dur="500" fill="hold"/>
                                        <p:tgtEl>
                                          <p:spTgt spid="21"/>
                                        </p:tgtEl>
                                        <p:attrNameLst>
                                          <p:attrName>ppt_y</p:attrName>
                                        </p:attrNameLst>
                                      </p:cBhvr>
                                      <p:tavLst>
                                        <p:tav tm="0">
                                          <p:val>
                                            <p:strVal val="#ppt_y"/>
                                          </p:val>
                                        </p:tav>
                                        <p:tav tm="100000">
                                          <p:val>
                                            <p:strVal val="#ppt_y"/>
                                          </p:val>
                                        </p:tav>
                                      </p:tavLst>
                                    </p:anim>
                                    <p:anim calcmode="lin" valueType="num">
                                      <p:cBhvr>
                                        <p:cTn id="68" dur="5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69" dur="500" fill="hold"/>
                                        <p:tgtEl>
                                          <p:spTgt spid="21"/>
                                        </p:tgtEl>
                                        <p:attrNameLst>
                                          <p:attrName>ppt_w</p:attrName>
                                        </p:attrNameLst>
                                      </p:cBhvr>
                                      <p:tavLst>
                                        <p:tav tm="0">
                                          <p:val>
                                            <p:strVal val="#ppt_w/10"/>
                                          </p:val>
                                        </p:tav>
                                        <p:tav tm="50000">
                                          <p:val>
                                            <p:strVal val="#ppt_w+.01"/>
                                          </p:val>
                                        </p:tav>
                                        <p:tav tm="100000">
                                          <p:val>
                                            <p:strVal val="#ppt_w"/>
                                          </p:val>
                                        </p:tav>
                                      </p:tavLst>
                                    </p:anim>
                                    <p:animEffect transition="in" filter="fade">
                                      <p:cBhvr>
                                        <p:cTn id="70" dur="500" tmFilter="0,0; .5, 1; 1, 1"/>
                                        <p:tgtEl>
                                          <p:spTgt spid="21"/>
                                        </p:tgtEl>
                                      </p:cBhvr>
                                    </p:animEffect>
                                  </p:childTnLst>
                                </p:cTn>
                              </p:par>
                            </p:childTnLst>
                          </p:cTn>
                        </p:par>
                        <p:par>
                          <p:cTn id="71" fill="hold">
                            <p:stCondLst>
                              <p:cond delay="4900"/>
                            </p:stCondLst>
                            <p:childTnLst>
                              <p:par>
                                <p:cTn id="72" presetID="26" presetClass="emph" presetSubtype="0" fill="hold" grpId="1" nodeType="afterEffect">
                                  <p:stCondLst>
                                    <p:cond delay="0"/>
                                  </p:stCondLst>
                                  <p:iterate type="lt">
                                    <p:tmPct val="0"/>
                                  </p:iterate>
                                  <p:childTnLst>
                                    <p:animEffect transition="out" filter="fade">
                                      <p:cBhvr>
                                        <p:cTn id="73" dur="500" tmFilter="0, 0; .2, .5; .8, .5; 1, 0"/>
                                        <p:tgtEl>
                                          <p:spTgt spid="21"/>
                                        </p:tgtEl>
                                      </p:cBhvr>
                                    </p:animEffect>
                                    <p:animScale>
                                      <p:cBhvr>
                                        <p:cTn id="74" dur="250" autoRev="1" fill="hold"/>
                                        <p:tgtEl>
                                          <p:spTgt spid="21"/>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5" fill="hold" display="0">
                  <p:stCondLst>
                    <p:cond delay="indefinite"/>
                  </p:stCondLst>
                  <p:endCondLst>
                    <p:cond evt="onStopAudio" delay="0">
                      <p:tgtEl>
                        <p:sldTgt/>
                      </p:tgtEl>
                    </p:cond>
                  </p:endCondLst>
                </p:cTn>
                <p:tgtEl>
                  <p:spTgt spid="2"/>
                </p:tgtEl>
              </p:cMediaNode>
            </p:audio>
          </p:childTnLst>
        </p:cTn>
      </p:par>
    </p:tnLst>
    <p:bldLst>
      <p:bldP spid="16" grpId="0" bldLvl="0" animBg="1"/>
      <p:bldP spid="22" grpId="0" bldLvl="0" animBg="1"/>
      <p:bldP spid="17" grpId="0" bldLvl="0" animBg="1"/>
      <p:bldP spid="18" grpId="0" bldLvl="0" animBg="1"/>
      <p:bldP spid="19" grpId="0" bldLvl="0" animBg="1"/>
      <p:bldP spid="20" grpId="0" bldLvl="0" animBg="1"/>
      <p:bldP spid="28" grpId="0" bldLvl="0" animBg="1"/>
      <p:bldP spid="29" grpId="0" bldLvl="0" animBg="1"/>
      <p:bldP spid="30" grpId="0" bldLvl="0" animBg="1"/>
      <p:bldP spid="21" grpId="0"/>
      <p:bldP spid="21" grpId="1"/>
    </p:bldLst>
  </p:timing>
</p:sld>
</file>

<file path=ppt/tags/tag1.xml><?xml version="1.0" encoding="utf-8"?>
<p:tagLst xmlns:a="http://schemas.openxmlformats.org/drawingml/2006/main" xmlns:r="http://schemas.openxmlformats.org/officeDocument/2006/relationships" xmlns:p="http://schemas.openxmlformats.org/presentationml/2006/main">
  <p:tag name="TIMING" val="|15.6|12.8"/>
</p:tagLst>
</file>

<file path=ppt/tags/tag2.xml><?xml version="1.0" encoding="utf-8"?>
<p:tagLst xmlns:a="http://schemas.openxmlformats.org/drawingml/2006/main" xmlns:r="http://schemas.openxmlformats.org/officeDocument/2006/relationships" xmlns:p="http://schemas.openxmlformats.org/presentationml/2006/main">
  <p:tag name="TIMING" val="|9.6|13.7"/>
</p:tagLst>
</file>

<file path=ppt/tags/tag3.xml><?xml version="1.0" encoding="utf-8"?>
<p:tagLst xmlns:a="http://schemas.openxmlformats.org/drawingml/2006/main" xmlns:r="http://schemas.openxmlformats.org/officeDocument/2006/relationships" xmlns:p="http://schemas.openxmlformats.org/presentationml/2006/main">
  <p:tag name="TIMING" val="|28.8"/>
</p:tagLst>
</file>

<file path=ppt/tags/tag4.xml><?xml version="1.0" encoding="utf-8"?>
<p:tagLst xmlns:a="http://schemas.openxmlformats.org/drawingml/2006/main" xmlns:r="http://schemas.openxmlformats.org/officeDocument/2006/relationships" xmlns:p="http://schemas.openxmlformats.org/presentationml/2006/main">
  <p:tag name="TIMING" val="|26.7"/>
</p:tagLst>
</file>

<file path=ppt/tags/tag5.xml><?xml version="1.0" encoding="utf-8"?>
<p:tagLst xmlns:a="http://schemas.openxmlformats.org/drawingml/2006/main" xmlns:r="http://schemas.openxmlformats.org/officeDocument/2006/relationships" xmlns:p="http://schemas.openxmlformats.org/presentationml/2006/main">
  <p:tag name="TIMING" val="|19.6"/>
</p:tagLst>
</file>

<file path=ppt/tags/tag6.xml><?xml version="1.0" encoding="utf-8"?>
<p:tagLst xmlns:a="http://schemas.openxmlformats.org/drawingml/2006/main" xmlns:r="http://schemas.openxmlformats.org/officeDocument/2006/relationships" xmlns:p="http://schemas.openxmlformats.org/presentationml/2006/main">
  <p:tag name="TIMING" val="|13.5"/>
</p:tagLst>
</file>

<file path=ppt/tags/tag7.xml><?xml version="1.0" encoding="utf-8"?>
<p:tagLst xmlns:a="http://schemas.openxmlformats.org/drawingml/2006/main" xmlns:r="http://schemas.openxmlformats.org/officeDocument/2006/relationships" xmlns:p="http://schemas.openxmlformats.org/presentationml/2006/main">
  <p:tag name="TIMING" val="|23.7"/>
</p:tagLst>
</file>

<file path=ppt/tags/tag8.xml><?xml version="1.0" encoding="utf-8"?>
<p:tagLst xmlns:a="http://schemas.openxmlformats.org/drawingml/2006/main" xmlns:r="http://schemas.openxmlformats.org/officeDocument/2006/relationships" xmlns:p="http://schemas.openxmlformats.org/presentationml/2006/main">
  <p:tag name="TIMING" val="|31.3"/>
</p:tagLst>
</file>

<file path=ppt/tags/tag9.xml><?xml version="1.0" encoding="utf-8"?>
<p:tagLst xmlns:a="http://schemas.openxmlformats.org/drawingml/2006/main" xmlns:r="http://schemas.openxmlformats.org/officeDocument/2006/relationships" xmlns:p="http://schemas.openxmlformats.org/presentationml/2006/main">
  <p:tag name="TIMING" val="|1.5"/>
</p:tagLst>
</file>

<file path=ppt/tags/tag10.xml><?xml version="1.0" encoding="utf-8"?>
<p:tagLst xmlns:a="http://schemas.openxmlformats.org/drawingml/2006/main" xmlns:r="http://schemas.openxmlformats.org/officeDocument/2006/relationships" xmlns:p="http://schemas.openxmlformats.org/presentationml/2006/main">
  <p:tag name="TIMING" val="|19.1"/>
</p:tagLst>
</file>

<file path=ppt/tags/tag11.xml><?xml version="1.0" encoding="utf-8"?>
<p:tagLst xmlns:a="http://schemas.openxmlformats.org/drawingml/2006/main" xmlns:r="http://schemas.openxmlformats.org/officeDocument/2006/relationships" xmlns:p="http://schemas.openxmlformats.org/presentationml/2006/main">
  <p:tag name="TIMING" val="|12.8|7.1"/>
</p:tagLst>
</file>

<file path=ppt/tags/tag12.xml><?xml version="1.0" encoding="utf-8"?>
<p:tagLst xmlns:a="http://schemas.openxmlformats.org/drawingml/2006/main" xmlns:r="http://schemas.openxmlformats.org/officeDocument/2006/relationships" xmlns:p="http://schemas.openxmlformats.org/presentationml/2006/main">
  <p:tag name="TIMING" val="|0.8|31.2"/>
</p:tagLst>
</file>

<file path=ppt/theme/theme1.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p">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D9D9D9">
            <a:alpha val="50196"/>
          </a:srgb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15760</TotalTime>
  <Words>1505</Words>
  <Application>Microsoft Office PowerPoint</Application>
  <PresentationFormat>全屏显示(16:9)</PresentationFormat>
  <Paragraphs>107</Paragraphs>
  <Slides>23</Slides>
  <Notes>23</Notes>
  <HiddenSlides>0</HiddenSlides>
  <MMClips>23</MMClips>
  <ScaleCrop>false</ScaleCrop>
  <HeadingPairs>
    <vt:vector size="6" baseType="variant">
      <vt:variant>
        <vt:lpstr>已用的字体</vt:lpstr>
      </vt:variant>
      <vt:variant>
        <vt:i4>4</vt:i4>
      </vt:variant>
      <vt:variant>
        <vt:lpstr>主题</vt:lpstr>
      </vt:variant>
      <vt:variant>
        <vt:i4>1</vt:i4>
      </vt:variant>
      <vt:variant>
        <vt:lpstr>幻灯片标题</vt:lpstr>
      </vt:variant>
      <vt:variant>
        <vt:i4>23</vt:i4>
      </vt:variant>
    </vt:vector>
  </HeadingPairs>
  <TitlesOfParts>
    <vt:vector size="28" baseType="lpstr">
      <vt:lpstr>TimesNewRomanPS-ItalicMT</vt:lpstr>
      <vt:lpstr>微软雅黑</vt:lpstr>
      <vt:lpstr>Arial</vt:lpstr>
      <vt:lpstr>Calibri</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hjs</dc:creator>
  <cp:lastModifiedBy>Yang Feifan</cp:lastModifiedBy>
  <cp:revision>1405</cp:revision>
  <dcterms:created xsi:type="dcterms:W3CDTF">2017-07-04T08:42:48Z</dcterms:created>
  <dcterms:modified xsi:type="dcterms:W3CDTF">2020-06-28T15:46:09Z</dcterms:modified>
</cp:coreProperties>
</file>