
<file path=[Content_Types].xml><?xml version="1.0" encoding="utf-8"?>
<Types xmlns="http://schemas.openxmlformats.org/package/2006/content-types">
  <Default Extension="png" ContentType="image/png"/>
  <Default Extension="m4a" ContentType="audio/mp4"/>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4" r:id="rId4"/>
    <p:sldId id="258" r:id="rId5"/>
    <p:sldId id="260" r:id="rId6"/>
    <p:sldId id="269" r:id="rId7"/>
    <p:sldId id="261" r:id="rId8"/>
    <p:sldId id="262" r:id="rId9"/>
    <p:sldId id="263" r:id="rId10"/>
    <p:sldId id="265" r:id="rId11"/>
    <p:sldId id="274" r:id="rId12"/>
    <p:sldId id="267" r:id="rId13"/>
    <p:sldId id="268" r:id="rId14"/>
    <p:sldId id="266" r:id="rId15"/>
    <p:sldId id="270" r:id="rId16"/>
    <p:sldId id="271" r:id="rId17"/>
    <p:sldId id="272" r:id="rId18"/>
    <p:sldId id="27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C80"/>
    <a:srgbClr val="FFC9FB"/>
    <a:srgbClr val="0000CC"/>
    <a:srgbClr val="CC0099"/>
    <a:srgbClr val="DBECD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69" autoAdjust="0"/>
    <p:restoredTop sz="94660"/>
  </p:normalViewPr>
  <p:slideViewPr>
    <p:cSldViewPr snapToGrid="0">
      <p:cViewPr varScale="1">
        <p:scale>
          <a:sx n="64" d="100"/>
          <a:sy n="64" d="100"/>
        </p:scale>
        <p:origin x="488"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115DD-5A95-472D-9488-FF5590743CD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Z"/>
          </a:p>
        </p:txBody>
      </p:sp>
      <p:sp>
        <p:nvSpPr>
          <p:cNvPr id="3" name="Subtitle 2">
            <a:extLst>
              <a:ext uri="{FF2B5EF4-FFF2-40B4-BE49-F238E27FC236}">
                <a16:creationId xmlns:a16="http://schemas.microsoft.com/office/drawing/2014/main" id="{32BAB97E-7E06-45D7-BB28-D2CB2A01D2E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Z"/>
          </a:p>
        </p:txBody>
      </p:sp>
      <p:sp>
        <p:nvSpPr>
          <p:cNvPr id="4" name="Date Placeholder 3">
            <a:extLst>
              <a:ext uri="{FF2B5EF4-FFF2-40B4-BE49-F238E27FC236}">
                <a16:creationId xmlns:a16="http://schemas.microsoft.com/office/drawing/2014/main" id="{359F2BAA-AE36-44EC-8211-068454857779}"/>
              </a:ext>
            </a:extLst>
          </p:cNvPr>
          <p:cNvSpPr>
            <a:spLocks noGrp="1"/>
          </p:cNvSpPr>
          <p:nvPr>
            <p:ph type="dt" sz="half" idx="10"/>
          </p:nvPr>
        </p:nvSpPr>
        <p:spPr/>
        <p:txBody>
          <a:bodyPr/>
          <a:lstStyle/>
          <a:p>
            <a:fld id="{2BA2D16B-46B7-4C67-8BCC-13DED18889DF}" type="datetimeFigureOut">
              <a:rPr lang="en-NZ" smtClean="0"/>
              <a:t>28/06/2020</a:t>
            </a:fld>
            <a:endParaRPr lang="en-NZ"/>
          </a:p>
        </p:txBody>
      </p:sp>
      <p:sp>
        <p:nvSpPr>
          <p:cNvPr id="5" name="Footer Placeholder 4">
            <a:extLst>
              <a:ext uri="{FF2B5EF4-FFF2-40B4-BE49-F238E27FC236}">
                <a16:creationId xmlns:a16="http://schemas.microsoft.com/office/drawing/2014/main" id="{70D0DDA7-FDF6-4D1A-A9E4-027E10012D08}"/>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4A62D0AD-C3DB-4E3D-B8A3-227C1390EDC2}"/>
              </a:ext>
            </a:extLst>
          </p:cNvPr>
          <p:cNvSpPr>
            <a:spLocks noGrp="1"/>
          </p:cNvSpPr>
          <p:nvPr>
            <p:ph type="sldNum" sz="quarter" idx="12"/>
          </p:nvPr>
        </p:nvSpPr>
        <p:spPr/>
        <p:txBody>
          <a:bodyPr/>
          <a:lstStyle/>
          <a:p>
            <a:fld id="{2DA2F606-165F-4896-9940-5964261B277E}" type="slidenum">
              <a:rPr lang="en-NZ" smtClean="0"/>
              <a:t>‹#›</a:t>
            </a:fld>
            <a:endParaRPr lang="en-NZ"/>
          </a:p>
        </p:txBody>
      </p:sp>
    </p:spTree>
    <p:extLst>
      <p:ext uri="{BB962C8B-B14F-4D97-AF65-F5344CB8AC3E}">
        <p14:creationId xmlns:p14="http://schemas.microsoft.com/office/powerpoint/2010/main" val="23282500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F48BE-4006-436E-8412-46E2ECB523A7}"/>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3926C178-A032-4BF7-8A65-EF8973EDAB7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84155CA1-312E-4923-93DD-E1D767B70EEF}"/>
              </a:ext>
            </a:extLst>
          </p:cNvPr>
          <p:cNvSpPr>
            <a:spLocks noGrp="1"/>
          </p:cNvSpPr>
          <p:nvPr>
            <p:ph type="dt" sz="half" idx="10"/>
          </p:nvPr>
        </p:nvSpPr>
        <p:spPr/>
        <p:txBody>
          <a:bodyPr/>
          <a:lstStyle/>
          <a:p>
            <a:fld id="{2BA2D16B-46B7-4C67-8BCC-13DED18889DF}" type="datetimeFigureOut">
              <a:rPr lang="en-NZ" smtClean="0"/>
              <a:t>28/06/2020</a:t>
            </a:fld>
            <a:endParaRPr lang="en-NZ"/>
          </a:p>
        </p:txBody>
      </p:sp>
      <p:sp>
        <p:nvSpPr>
          <p:cNvPr id="5" name="Footer Placeholder 4">
            <a:extLst>
              <a:ext uri="{FF2B5EF4-FFF2-40B4-BE49-F238E27FC236}">
                <a16:creationId xmlns:a16="http://schemas.microsoft.com/office/drawing/2014/main" id="{1F6C326F-B6E3-4952-A3DD-9E46813B7204}"/>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A158BFED-C030-4C08-9E74-9BE48A88F330}"/>
              </a:ext>
            </a:extLst>
          </p:cNvPr>
          <p:cNvSpPr>
            <a:spLocks noGrp="1"/>
          </p:cNvSpPr>
          <p:nvPr>
            <p:ph type="sldNum" sz="quarter" idx="12"/>
          </p:nvPr>
        </p:nvSpPr>
        <p:spPr/>
        <p:txBody>
          <a:bodyPr/>
          <a:lstStyle/>
          <a:p>
            <a:fld id="{2DA2F606-165F-4896-9940-5964261B277E}" type="slidenum">
              <a:rPr lang="en-NZ" smtClean="0"/>
              <a:t>‹#›</a:t>
            </a:fld>
            <a:endParaRPr lang="en-NZ"/>
          </a:p>
        </p:txBody>
      </p:sp>
    </p:spTree>
    <p:extLst>
      <p:ext uri="{BB962C8B-B14F-4D97-AF65-F5344CB8AC3E}">
        <p14:creationId xmlns:p14="http://schemas.microsoft.com/office/powerpoint/2010/main" val="31266291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E702C-79A1-43F8-883B-6E05084E151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Z"/>
          </a:p>
        </p:txBody>
      </p:sp>
      <p:sp>
        <p:nvSpPr>
          <p:cNvPr id="3" name="Text Placeholder 2">
            <a:extLst>
              <a:ext uri="{FF2B5EF4-FFF2-40B4-BE49-F238E27FC236}">
                <a16:creationId xmlns:a16="http://schemas.microsoft.com/office/drawing/2014/main" id="{753BEBD6-6D0D-404B-8DB8-ED3B6B771ED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3642F7B-4BEE-4666-8228-0EB24F10A93A}"/>
              </a:ext>
            </a:extLst>
          </p:cNvPr>
          <p:cNvSpPr>
            <a:spLocks noGrp="1"/>
          </p:cNvSpPr>
          <p:nvPr>
            <p:ph type="dt" sz="half" idx="10"/>
          </p:nvPr>
        </p:nvSpPr>
        <p:spPr/>
        <p:txBody>
          <a:bodyPr/>
          <a:lstStyle/>
          <a:p>
            <a:fld id="{2BA2D16B-46B7-4C67-8BCC-13DED18889DF}" type="datetimeFigureOut">
              <a:rPr lang="en-NZ" smtClean="0"/>
              <a:t>28/06/2020</a:t>
            </a:fld>
            <a:endParaRPr lang="en-NZ"/>
          </a:p>
        </p:txBody>
      </p:sp>
      <p:sp>
        <p:nvSpPr>
          <p:cNvPr id="5" name="Footer Placeholder 4">
            <a:extLst>
              <a:ext uri="{FF2B5EF4-FFF2-40B4-BE49-F238E27FC236}">
                <a16:creationId xmlns:a16="http://schemas.microsoft.com/office/drawing/2014/main" id="{8630D1C2-5702-4339-9B20-E36C02A674E7}"/>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992217DF-B2F7-43B9-A7E6-AA35089DE132}"/>
              </a:ext>
            </a:extLst>
          </p:cNvPr>
          <p:cNvSpPr>
            <a:spLocks noGrp="1"/>
          </p:cNvSpPr>
          <p:nvPr>
            <p:ph type="sldNum" sz="quarter" idx="12"/>
          </p:nvPr>
        </p:nvSpPr>
        <p:spPr/>
        <p:txBody>
          <a:bodyPr/>
          <a:lstStyle/>
          <a:p>
            <a:fld id="{2DA2F606-165F-4896-9940-5964261B277E}" type="slidenum">
              <a:rPr lang="en-NZ" smtClean="0"/>
              <a:t>‹#›</a:t>
            </a:fld>
            <a:endParaRPr lang="en-NZ"/>
          </a:p>
        </p:txBody>
      </p:sp>
    </p:spTree>
    <p:extLst>
      <p:ext uri="{BB962C8B-B14F-4D97-AF65-F5344CB8AC3E}">
        <p14:creationId xmlns:p14="http://schemas.microsoft.com/office/powerpoint/2010/main" val="7803994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D0CF8-AF7C-4102-821B-703F53FFAFE1}"/>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59BEA8EF-2D8E-47B7-94B1-75D777EC53A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Content Placeholder 3">
            <a:extLst>
              <a:ext uri="{FF2B5EF4-FFF2-40B4-BE49-F238E27FC236}">
                <a16:creationId xmlns:a16="http://schemas.microsoft.com/office/drawing/2014/main" id="{749D37A5-F632-4647-914E-5AC09DEDA42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Date Placeholder 4">
            <a:extLst>
              <a:ext uri="{FF2B5EF4-FFF2-40B4-BE49-F238E27FC236}">
                <a16:creationId xmlns:a16="http://schemas.microsoft.com/office/drawing/2014/main" id="{C8A4F6BA-4829-4D74-AFA3-0F3D3A3E2994}"/>
              </a:ext>
            </a:extLst>
          </p:cNvPr>
          <p:cNvSpPr>
            <a:spLocks noGrp="1"/>
          </p:cNvSpPr>
          <p:nvPr>
            <p:ph type="dt" sz="half" idx="10"/>
          </p:nvPr>
        </p:nvSpPr>
        <p:spPr/>
        <p:txBody>
          <a:bodyPr/>
          <a:lstStyle/>
          <a:p>
            <a:fld id="{2BA2D16B-46B7-4C67-8BCC-13DED18889DF}" type="datetimeFigureOut">
              <a:rPr lang="en-NZ" smtClean="0"/>
              <a:t>28/06/2020</a:t>
            </a:fld>
            <a:endParaRPr lang="en-NZ"/>
          </a:p>
        </p:txBody>
      </p:sp>
      <p:sp>
        <p:nvSpPr>
          <p:cNvPr id="6" name="Footer Placeholder 5">
            <a:extLst>
              <a:ext uri="{FF2B5EF4-FFF2-40B4-BE49-F238E27FC236}">
                <a16:creationId xmlns:a16="http://schemas.microsoft.com/office/drawing/2014/main" id="{9506EFEB-5541-45BE-B5EA-523653126BD0}"/>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3698C4A8-39B2-4B2B-8A62-E6EEDA5C8749}"/>
              </a:ext>
            </a:extLst>
          </p:cNvPr>
          <p:cNvSpPr>
            <a:spLocks noGrp="1"/>
          </p:cNvSpPr>
          <p:nvPr>
            <p:ph type="sldNum" sz="quarter" idx="12"/>
          </p:nvPr>
        </p:nvSpPr>
        <p:spPr/>
        <p:txBody>
          <a:bodyPr/>
          <a:lstStyle/>
          <a:p>
            <a:fld id="{2DA2F606-165F-4896-9940-5964261B277E}" type="slidenum">
              <a:rPr lang="en-NZ" smtClean="0"/>
              <a:t>‹#›</a:t>
            </a:fld>
            <a:endParaRPr lang="en-NZ"/>
          </a:p>
        </p:txBody>
      </p:sp>
    </p:spTree>
    <p:extLst>
      <p:ext uri="{BB962C8B-B14F-4D97-AF65-F5344CB8AC3E}">
        <p14:creationId xmlns:p14="http://schemas.microsoft.com/office/powerpoint/2010/main" val="13049748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25B8C-41E2-4D76-91D3-7A8DE24207A8}"/>
              </a:ext>
            </a:extLst>
          </p:cNvPr>
          <p:cNvSpPr>
            <a:spLocks noGrp="1"/>
          </p:cNvSpPr>
          <p:nvPr>
            <p:ph type="title"/>
          </p:nvPr>
        </p:nvSpPr>
        <p:spPr>
          <a:xfrm>
            <a:off x="839788" y="365125"/>
            <a:ext cx="10515600" cy="1325563"/>
          </a:xfrm>
        </p:spPr>
        <p:txBody>
          <a:bodyPr/>
          <a:lstStyle/>
          <a:p>
            <a:r>
              <a:rPr lang="en-US"/>
              <a:t>Click to edit Master title style</a:t>
            </a:r>
            <a:endParaRPr lang="en-NZ"/>
          </a:p>
        </p:txBody>
      </p:sp>
      <p:sp>
        <p:nvSpPr>
          <p:cNvPr id="3" name="Text Placeholder 2">
            <a:extLst>
              <a:ext uri="{FF2B5EF4-FFF2-40B4-BE49-F238E27FC236}">
                <a16:creationId xmlns:a16="http://schemas.microsoft.com/office/drawing/2014/main" id="{976DDFB1-EEFB-4872-B0EF-40FE8F1653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0D565AF-D8BD-47F9-942F-0CA6BC2453A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Text Placeholder 4">
            <a:extLst>
              <a:ext uri="{FF2B5EF4-FFF2-40B4-BE49-F238E27FC236}">
                <a16:creationId xmlns:a16="http://schemas.microsoft.com/office/drawing/2014/main" id="{C4747FBB-D099-420C-BE63-5D3CA27248D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7DE4E1D-CE64-470C-96AD-3018542D99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7" name="Date Placeholder 6">
            <a:extLst>
              <a:ext uri="{FF2B5EF4-FFF2-40B4-BE49-F238E27FC236}">
                <a16:creationId xmlns:a16="http://schemas.microsoft.com/office/drawing/2014/main" id="{781F7B36-DCCD-4670-84AB-62F2BC65DE62}"/>
              </a:ext>
            </a:extLst>
          </p:cNvPr>
          <p:cNvSpPr>
            <a:spLocks noGrp="1"/>
          </p:cNvSpPr>
          <p:nvPr>
            <p:ph type="dt" sz="half" idx="10"/>
          </p:nvPr>
        </p:nvSpPr>
        <p:spPr/>
        <p:txBody>
          <a:bodyPr/>
          <a:lstStyle/>
          <a:p>
            <a:fld id="{2BA2D16B-46B7-4C67-8BCC-13DED18889DF}" type="datetimeFigureOut">
              <a:rPr lang="en-NZ" smtClean="0"/>
              <a:t>28/06/2020</a:t>
            </a:fld>
            <a:endParaRPr lang="en-NZ"/>
          </a:p>
        </p:txBody>
      </p:sp>
      <p:sp>
        <p:nvSpPr>
          <p:cNvPr id="8" name="Footer Placeholder 7">
            <a:extLst>
              <a:ext uri="{FF2B5EF4-FFF2-40B4-BE49-F238E27FC236}">
                <a16:creationId xmlns:a16="http://schemas.microsoft.com/office/drawing/2014/main" id="{3B50D95F-07AC-47E7-A3BF-21A4B03BEBAD}"/>
              </a:ext>
            </a:extLst>
          </p:cNvPr>
          <p:cNvSpPr>
            <a:spLocks noGrp="1"/>
          </p:cNvSpPr>
          <p:nvPr>
            <p:ph type="ftr" sz="quarter" idx="11"/>
          </p:nvPr>
        </p:nvSpPr>
        <p:spPr/>
        <p:txBody>
          <a:bodyPr/>
          <a:lstStyle/>
          <a:p>
            <a:endParaRPr lang="en-NZ"/>
          </a:p>
        </p:txBody>
      </p:sp>
      <p:sp>
        <p:nvSpPr>
          <p:cNvPr id="9" name="Slide Number Placeholder 8">
            <a:extLst>
              <a:ext uri="{FF2B5EF4-FFF2-40B4-BE49-F238E27FC236}">
                <a16:creationId xmlns:a16="http://schemas.microsoft.com/office/drawing/2014/main" id="{87F2C582-3FF1-4FA4-81D8-2610A9C6995B}"/>
              </a:ext>
            </a:extLst>
          </p:cNvPr>
          <p:cNvSpPr>
            <a:spLocks noGrp="1"/>
          </p:cNvSpPr>
          <p:nvPr>
            <p:ph type="sldNum" sz="quarter" idx="12"/>
          </p:nvPr>
        </p:nvSpPr>
        <p:spPr/>
        <p:txBody>
          <a:bodyPr/>
          <a:lstStyle/>
          <a:p>
            <a:fld id="{2DA2F606-165F-4896-9940-5964261B277E}" type="slidenum">
              <a:rPr lang="en-NZ" smtClean="0"/>
              <a:t>‹#›</a:t>
            </a:fld>
            <a:endParaRPr lang="en-NZ"/>
          </a:p>
        </p:txBody>
      </p:sp>
    </p:spTree>
    <p:extLst>
      <p:ext uri="{BB962C8B-B14F-4D97-AF65-F5344CB8AC3E}">
        <p14:creationId xmlns:p14="http://schemas.microsoft.com/office/powerpoint/2010/main" val="42009168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DD43B-A656-4C57-8F95-4CABB6116F42}"/>
              </a:ext>
            </a:extLst>
          </p:cNvPr>
          <p:cNvSpPr>
            <a:spLocks noGrp="1"/>
          </p:cNvSpPr>
          <p:nvPr>
            <p:ph type="title"/>
          </p:nvPr>
        </p:nvSpPr>
        <p:spPr/>
        <p:txBody>
          <a:bodyPr/>
          <a:lstStyle/>
          <a:p>
            <a:r>
              <a:rPr lang="en-US"/>
              <a:t>Click to edit Master title style</a:t>
            </a:r>
            <a:endParaRPr lang="en-NZ"/>
          </a:p>
        </p:txBody>
      </p:sp>
      <p:sp>
        <p:nvSpPr>
          <p:cNvPr id="3" name="Date Placeholder 2">
            <a:extLst>
              <a:ext uri="{FF2B5EF4-FFF2-40B4-BE49-F238E27FC236}">
                <a16:creationId xmlns:a16="http://schemas.microsoft.com/office/drawing/2014/main" id="{4F73C037-926B-4DDD-B599-874297B625BA}"/>
              </a:ext>
            </a:extLst>
          </p:cNvPr>
          <p:cNvSpPr>
            <a:spLocks noGrp="1"/>
          </p:cNvSpPr>
          <p:nvPr>
            <p:ph type="dt" sz="half" idx="10"/>
          </p:nvPr>
        </p:nvSpPr>
        <p:spPr/>
        <p:txBody>
          <a:bodyPr/>
          <a:lstStyle/>
          <a:p>
            <a:fld id="{2BA2D16B-46B7-4C67-8BCC-13DED18889DF}" type="datetimeFigureOut">
              <a:rPr lang="en-NZ" smtClean="0"/>
              <a:t>28/06/2020</a:t>
            </a:fld>
            <a:endParaRPr lang="en-NZ"/>
          </a:p>
        </p:txBody>
      </p:sp>
      <p:sp>
        <p:nvSpPr>
          <p:cNvPr id="4" name="Footer Placeholder 3">
            <a:extLst>
              <a:ext uri="{FF2B5EF4-FFF2-40B4-BE49-F238E27FC236}">
                <a16:creationId xmlns:a16="http://schemas.microsoft.com/office/drawing/2014/main" id="{DE1A952C-9F6F-438C-8551-297F2B18DF23}"/>
              </a:ext>
            </a:extLst>
          </p:cNvPr>
          <p:cNvSpPr>
            <a:spLocks noGrp="1"/>
          </p:cNvSpPr>
          <p:nvPr>
            <p:ph type="ftr" sz="quarter" idx="11"/>
          </p:nvPr>
        </p:nvSpPr>
        <p:spPr/>
        <p:txBody>
          <a:bodyPr/>
          <a:lstStyle/>
          <a:p>
            <a:endParaRPr lang="en-NZ"/>
          </a:p>
        </p:txBody>
      </p:sp>
      <p:sp>
        <p:nvSpPr>
          <p:cNvPr id="5" name="Slide Number Placeholder 4">
            <a:extLst>
              <a:ext uri="{FF2B5EF4-FFF2-40B4-BE49-F238E27FC236}">
                <a16:creationId xmlns:a16="http://schemas.microsoft.com/office/drawing/2014/main" id="{D7C5564E-9504-4338-B72D-B007615CFDAE}"/>
              </a:ext>
            </a:extLst>
          </p:cNvPr>
          <p:cNvSpPr>
            <a:spLocks noGrp="1"/>
          </p:cNvSpPr>
          <p:nvPr>
            <p:ph type="sldNum" sz="quarter" idx="12"/>
          </p:nvPr>
        </p:nvSpPr>
        <p:spPr/>
        <p:txBody>
          <a:bodyPr/>
          <a:lstStyle/>
          <a:p>
            <a:fld id="{2DA2F606-165F-4896-9940-5964261B277E}" type="slidenum">
              <a:rPr lang="en-NZ" smtClean="0"/>
              <a:t>‹#›</a:t>
            </a:fld>
            <a:endParaRPr lang="en-NZ"/>
          </a:p>
        </p:txBody>
      </p:sp>
    </p:spTree>
    <p:extLst>
      <p:ext uri="{BB962C8B-B14F-4D97-AF65-F5344CB8AC3E}">
        <p14:creationId xmlns:p14="http://schemas.microsoft.com/office/powerpoint/2010/main" val="31468895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4D8B4D9-5060-44AD-8FC1-6BEE8DD67BF7}"/>
              </a:ext>
            </a:extLst>
          </p:cNvPr>
          <p:cNvSpPr>
            <a:spLocks noGrp="1"/>
          </p:cNvSpPr>
          <p:nvPr>
            <p:ph type="dt" sz="half" idx="10"/>
          </p:nvPr>
        </p:nvSpPr>
        <p:spPr/>
        <p:txBody>
          <a:bodyPr/>
          <a:lstStyle/>
          <a:p>
            <a:fld id="{2BA2D16B-46B7-4C67-8BCC-13DED18889DF}" type="datetimeFigureOut">
              <a:rPr lang="en-NZ" smtClean="0"/>
              <a:t>28/06/2020</a:t>
            </a:fld>
            <a:endParaRPr lang="en-NZ"/>
          </a:p>
        </p:txBody>
      </p:sp>
      <p:sp>
        <p:nvSpPr>
          <p:cNvPr id="3" name="Footer Placeholder 2">
            <a:extLst>
              <a:ext uri="{FF2B5EF4-FFF2-40B4-BE49-F238E27FC236}">
                <a16:creationId xmlns:a16="http://schemas.microsoft.com/office/drawing/2014/main" id="{EC059339-544B-448B-9EC2-CAED444D0E5A}"/>
              </a:ext>
            </a:extLst>
          </p:cNvPr>
          <p:cNvSpPr>
            <a:spLocks noGrp="1"/>
          </p:cNvSpPr>
          <p:nvPr>
            <p:ph type="ftr" sz="quarter" idx="11"/>
          </p:nvPr>
        </p:nvSpPr>
        <p:spPr/>
        <p:txBody>
          <a:bodyPr/>
          <a:lstStyle/>
          <a:p>
            <a:endParaRPr lang="en-NZ"/>
          </a:p>
        </p:txBody>
      </p:sp>
      <p:sp>
        <p:nvSpPr>
          <p:cNvPr id="4" name="Slide Number Placeholder 3">
            <a:extLst>
              <a:ext uri="{FF2B5EF4-FFF2-40B4-BE49-F238E27FC236}">
                <a16:creationId xmlns:a16="http://schemas.microsoft.com/office/drawing/2014/main" id="{2DF13403-30AD-437D-A455-69B5B6D286D8}"/>
              </a:ext>
            </a:extLst>
          </p:cNvPr>
          <p:cNvSpPr>
            <a:spLocks noGrp="1"/>
          </p:cNvSpPr>
          <p:nvPr>
            <p:ph type="sldNum" sz="quarter" idx="12"/>
          </p:nvPr>
        </p:nvSpPr>
        <p:spPr/>
        <p:txBody>
          <a:bodyPr/>
          <a:lstStyle/>
          <a:p>
            <a:fld id="{2DA2F606-165F-4896-9940-5964261B277E}" type="slidenum">
              <a:rPr lang="en-NZ" smtClean="0"/>
              <a:t>‹#›</a:t>
            </a:fld>
            <a:endParaRPr lang="en-NZ"/>
          </a:p>
        </p:txBody>
      </p:sp>
    </p:spTree>
    <p:extLst>
      <p:ext uri="{BB962C8B-B14F-4D97-AF65-F5344CB8AC3E}">
        <p14:creationId xmlns:p14="http://schemas.microsoft.com/office/powerpoint/2010/main" val="33496038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ACA1F-BABA-45ED-A6A3-317F65EA41B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Content Placeholder 2">
            <a:extLst>
              <a:ext uri="{FF2B5EF4-FFF2-40B4-BE49-F238E27FC236}">
                <a16:creationId xmlns:a16="http://schemas.microsoft.com/office/drawing/2014/main" id="{F4A8146C-87B4-4629-BC05-184AE6A8908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Text Placeholder 3">
            <a:extLst>
              <a:ext uri="{FF2B5EF4-FFF2-40B4-BE49-F238E27FC236}">
                <a16:creationId xmlns:a16="http://schemas.microsoft.com/office/drawing/2014/main" id="{0A196092-2F6C-4B31-8E0D-D294751881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36C97D7-E71E-4534-B552-53C683A4513E}"/>
              </a:ext>
            </a:extLst>
          </p:cNvPr>
          <p:cNvSpPr>
            <a:spLocks noGrp="1"/>
          </p:cNvSpPr>
          <p:nvPr>
            <p:ph type="dt" sz="half" idx="10"/>
          </p:nvPr>
        </p:nvSpPr>
        <p:spPr/>
        <p:txBody>
          <a:bodyPr/>
          <a:lstStyle/>
          <a:p>
            <a:fld id="{2BA2D16B-46B7-4C67-8BCC-13DED18889DF}" type="datetimeFigureOut">
              <a:rPr lang="en-NZ" smtClean="0"/>
              <a:t>28/06/2020</a:t>
            </a:fld>
            <a:endParaRPr lang="en-NZ"/>
          </a:p>
        </p:txBody>
      </p:sp>
      <p:sp>
        <p:nvSpPr>
          <p:cNvPr id="6" name="Footer Placeholder 5">
            <a:extLst>
              <a:ext uri="{FF2B5EF4-FFF2-40B4-BE49-F238E27FC236}">
                <a16:creationId xmlns:a16="http://schemas.microsoft.com/office/drawing/2014/main" id="{C6D3C77B-0C98-461B-A9BD-5F09E505DFCB}"/>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364E2652-CF5F-4AAB-98E4-43A24DB0FA4D}"/>
              </a:ext>
            </a:extLst>
          </p:cNvPr>
          <p:cNvSpPr>
            <a:spLocks noGrp="1"/>
          </p:cNvSpPr>
          <p:nvPr>
            <p:ph type="sldNum" sz="quarter" idx="12"/>
          </p:nvPr>
        </p:nvSpPr>
        <p:spPr/>
        <p:txBody>
          <a:bodyPr/>
          <a:lstStyle/>
          <a:p>
            <a:fld id="{2DA2F606-165F-4896-9940-5964261B277E}" type="slidenum">
              <a:rPr lang="en-NZ" smtClean="0"/>
              <a:t>‹#›</a:t>
            </a:fld>
            <a:endParaRPr lang="en-NZ"/>
          </a:p>
        </p:txBody>
      </p:sp>
    </p:spTree>
    <p:extLst>
      <p:ext uri="{BB962C8B-B14F-4D97-AF65-F5344CB8AC3E}">
        <p14:creationId xmlns:p14="http://schemas.microsoft.com/office/powerpoint/2010/main" val="16283338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B26E-23AF-4C54-8EDC-6239D0D8A5C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Picture Placeholder 2">
            <a:extLst>
              <a:ext uri="{FF2B5EF4-FFF2-40B4-BE49-F238E27FC236}">
                <a16:creationId xmlns:a16="http://schemas.microsoft.com/office/drawing/2014/main" id="{54015DC9-20A0-4079-AB94-087215826F2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a:p>
        </p:txBody>
      </p:sp>
      <p:sp>
        <p:nvSpPr>
          <p:cNvPr id="4" name="Text Placeholder 3">
            <a:extLst>
              <a:ext uri="{FF2B5EF4-FFF2-40B4-BE49-F238E27FC236}">
                <a16:creationId xmlns:a16="http://schemas.microsoft.com/office/drawing/2014/main" id="{DA00CAC0-B274-4BB8-B64F-7FFEA5B9AE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BFB4738-10A2-4F28-9FDD-2F28ABF23E98}"/>
              </a:ext>
            </a:extLst>
          </p:cNvPr>
          <p:cNvSpPr>
            <a:spLocks noGrp="1"/>
          </p:cNvSpPr>
          <p:nvPr>
            <p:ph type="dt" sz="half" idx="10"/>
          </p:nvPr>
        </p:nvSpPr>
        <p:spPr/>
        <p:txBody>
          <a:bodyPr/>
          <a:lstStyle/>
          <a:p>
            <a:fld id="{2BA2D16B-46B7-4C67-8BCC-13DED18889DF}" type="datetimeFigureOut">
              <a:rPr lang="en-NZ" smtClean="0"/>
              <a:t>28/06/2020</a:t>
            </a:fld>
            <a:endParaRPr lang="en-NZ"/>
          </a:p>
        </p:txBody>
      </p:sp>
      <p:sp>
        <p:nvSpPr>
          <p:cNvPr id="6" name="Footer Placeholder 5">
            <a:extLst>
              <a:ext uri="{FF2B5EF4-FFF2-40B4-BE49-F238E27FC236}">
                <a16:creationId xmlns:a16="http://schemas.microsoft.com/office/drawing/2014/main" id="{2C6645FF-B7D6-4EDE-875C-017603F1D529}"/>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22124D84-F78A-4E94-8673-FFE6FB66A314}"/>
              </a:ext>
            </a:extLst>
          </p:cNvPr>
          <p:cNvSpPr>
            <a:spLocks noGrp="1"/>
          </p:cNvSpPr>
          <p:nvPr>
            <p:ph type="sldNum" sz="quarter" idx="12"/>
          </p:nvPr>
        </p:nvSpPr>
        <p:spPr/>
        <p:txBody>
          <a:bodyPr/>
          <a:lstStyle/>
          <a:p>
            <a:fld id="{2DA2F606-165F-4896-9940-5964261B277E}" type="slidenum">
              <a:rPr lang="en-NZ" smtClean="0"/>
              <a:t>‹#›</a:t>
            </a:fld>
            <a:endParaRPr lang="en-NZ"/>
          </a:p>
        </p:txBody>
      </p:sp>
    </p:spTree>
    <p:extLst>
      <p:ext uri="{BB962C8B-B14F-4D97-AF65-F5344CB8AC3E}">
        <p14:creationId xmlns:p14="http://schemas.microsoft.com/office/powerpoint/2010/main" val="1602670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DA8B8-EC0A-4D4E-851F-8831A9DBCFD6}"/>
              </a:ext>
            </a:extLst>
          </p:cNvPr>
          <p:cNvSpPr>
            <a:spLocks noGrp="1"/>
          </p:cNvSpPr>
          <p:nvPr>
            <p:ph type="title"/>
          </p:nvPr>
        </p:nvSpPr>
        <p:spPr/>
        <p:txBody>
          <a:bodyPr/>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4F1F7E67-787C-43E7-8753-C1091BBAE6B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CF89025F-3AB0-41E0-9826-12A8CF1879B0}"/>
              </a:ext>
            </a:extLst>
          </p:cNvPr>
          <p:cNvSpPr>
            <a:spLocks noGrp="1"/>
          </p:cNvSpPr>
          <p:nvPr>
            <p:ph type="dt" sz="half" idx="10"/>
          </p:nvPr>
        </p:nvSpPr>
        <p:spPr/>
        <p:txBody>
          <a:bodyPr/>
          <a:lstStyle/>
          <a:p>
            <a:fld id="{2BA2D16B-46B7-4C67-8BCC-13DED18889DF}" type="datetimeFigureOut">
              <a:rPr lang="en-NZ" smtClean="0"/>
              <a:t>28/06/2020</a:t>
            </a:fld>
            <a:endParaRPr lang="en-NZ"/>
          </a:p>
        </p:txBody>
      </p:sp>
      <p:sp>
        <p:nvSpPr>
          <p:cNvPr id="5" name="Footer Placeholder 4">
            <a:extLst>
              <a:ext uri="{FF2B5EF4-FFF2-40B4-BE49-F238E27FC236}">
                <a16:creationId xmlns:a16="http://schemas.microsoft.com/office/drawing/2014/main" id="{26FEC4A9-A73E-43FB-B870-F7427DBCBEA5}"/>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9818C39B-BE11-4B2A-852F-BAB06480823F}"/>
              </a:ext>
            </a:extLst>
          </p:cNvPr>
          <p:cNvSpPr>
            <a:spLocks noGrp="1"/>
          </p:cNvSpPr>
          <p:nvPr>
            <p:ph type="sldNum" sz="quarter" idx="12"/>
          </p:nvPr>
        </p:nvSpPr>
        <p:spPr/>
        <p:txBody>
          <a:bodyPr/>
          <a:lstStyle/>
          <a:p>
            <a:fld id="{2DA2F606-165F-4896-9940-5964261B277E}" type="slidenum">
              <a:rPr lang="en-NZ" smtClean="0"/>
              <a:t>‹#›</a:t>
            </a:fld>
            <a:endParaRPr lang="en-NZ"/>
          </a:p>
        </p:txBody>
      </p:sp>
    </p:spTree>
    <p:extLst>
      <p:ext uri="{BB962C8B-B14F-4D97-AF65-F5344CB8AC3E}">
        <p14:creationId xmlns:p14="http://schemas.microsoft.com/office/powerpoint/2010/main" val="14213917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2810A62-86E5-45E5-90E2-E357095D8D7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ED37B80A-97CF-4032-86F8-A9EB1BAB9D9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645AF05F-B740-43F0-B5B9-888A5D07949F}"/>
              </a:ext>
            </a:extLst>
          </p:cNvPr>
          <p:cNvSpPr>
            <a:spLocks noGrp="1"/>
          </p:cNvSpPr>
          <p:nvPr>
            <p:ph type="dt" sz="half" idx="10"/>
          </p:nvPr>
        </p:nvSpPr>
        <p:spPr/>
        <p:txBody>
          <a:bodyPr/>
          <a:lstStyle/>
          <a:p>
            <a:fld id="{2BA2D16B-46B7-4C67-8BCC-13DED18889DF}" type="datetimeFigureOut">
              <a:rPr lang="en-NZ" smtClean="0"/>
              <a:t>28/06/2020</a:t>
            </a:fld>
            <a:endParaRPr lang="en-NZ"/>
          </a:p>
        </p:txBody>
      </p:sp>
      <p:sp>
        <p:nvSpPr>
          <p:cNvPr id="5" name="Footer Placeholder 4">
            <a:extLst>
              <a:ext uri="{FF2B5EF4-FFF2-40B4-BE49-F238E27FC236}">
                <a16:creationId xmlns:a16="http://schemas.microsoft.com/office/drawing/2014/main" id="{5478B05B-8A35-4802-85BC-E17DA07A0BFD}"/>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D461C6D5-2827-4E8F-9D3C-BD73A87D150E}"/>
              </a:ext>
            </a:extLst>
          </p:cNvPr>
          <p:cNvSpPr>
            <a:spLocks noGrp="1"/>
          </p:cNvSpPr>
          <p:nvPr>
            <p:ph type="sldNum" sz="quarter" idx="12"/>
          </p:nvPr>
        </p:nvSpPr>
        <p:spPr/>
        <p:txBody>
          <a:bodyPr/>
          <a:lstStyle/>
          <a:p>
            <a:fld id="{2DA2F606-165F-4896-9940-5964261B277E}" type="slidenum">
              <a:rPr lang="en-NZ" smtClean="0"/>
              <a:t>‹#›</a:t>
            </a:fld>
            <a:endParaRPr lang="en-NZ"/>
          </a:p>
        </p:txBody>
      </p:sp>
    </p:spTree>
    <p:extLst>
      <p:ext uri="{BB962C8B-B14F-4D97-AF65-F5344CB8AC3E}">
        <p14:creationId xmlns:p14="http://schemas.microsoft.com/office/powerpoint/2010/main" val="9707020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CA60BB-B6B7-4690-9E0C-B5A0DBD7A9C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Z"/>
          </a:p>
        </p:txBody>
      </p:sp>
      <p:sp>
        <p:nvSpPr>
          <p:cNvPr id="3" name="Text Placeholder 2">
            <a:extLst>
              <a:ext uri="{FF2B5EF4-FFF2-40B4-BE49-F238E27FC236}">
                <a16:creationId xmlns:a16="http://schemas.microsoft.com/office/drawing/2014/main" id="{24A579FC-F75E-46F3-8E98-7CEF4CD89DF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D1C52FDC-263A-46C3-9119-FA0DA7BC8AF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A2D16B-46B7-4C67-8BCC-13DED18889DF}" type="datetimeFigureOut">
              <a:rPr lang="en-NZ" smtClean="0"/>
              <a:t>28/06/2020</a:t>
            </a:fld>
            <a:endParaRPr lang="en-NZ"/>
          </a:p>
        </p:txBody>
      </p:sp>
      <p:sp>
        <p:nvSpPr>
          <p:cNvPr id="5" name="Footer Placeholder 4">
            <a:extLst>
              <a:ext uri="{FF2B5EF4-FFF2-40B4-BE49-F238E27FC236}">
                <a16:creationId xmlns:a16="http://schemas.microsoft.com/office/drawing/2014/main" id="{E837972D-983B-43D2-B35D-992E40DAE92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Z"/>
          </a:p>
        </p:txBody>
      </p:sp>
      <p:sp>
        <p:nvSpPr>
          <p:cNvPr id="6" name="Slide Number Placeholder 5">
            <a:extLst>
              <a:ext uri="{FF2B5EF4-FFF2-40B4-BE49-F238E27FC236}">
                <a16:creationId xmlns:a16="http://schemas.microsoft.com/office/drawing/2014/main" id="{0899591E-F785-49C1-BB2B-EE585C7411A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A2F606-165F-4896-9940-5964261B277E}" type="slidenum">
              <a:rPr lang="en-NZ" smtClean="0"/>
              <a:t>‹#›</a:t>
            </a:fld>
            <a:endParaRPr lang="en-NZ"/>
          </a:p>
        </p:txBody>
      </p:sp>
    </p:spTree>
    <p:extLst>
      <p:ext uri="{BB962C8B-B14F-4D97-AF65-F5344CB8AC3E}">
        <p14:creationId xmlns:p14="http://schemas.microsoft.com/office/powerpoint/2010/main" val="27212453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xml"/><Relationship Id="rId7" Type="http://schemas.openxmlformats.org/officeDocument/2006/relationships/image" Target="../media/image4.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5.png"/><Relationship Id="rId5" Type="http://schemas.openxmlformats.org/officeDocument/2006/relationships/image" Target="../media/image7.jp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5.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5.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5.png"/><Relationship Id="rId4" Type="http://schemas.openxmlformats.org/officeDocument/2006/relationships/image" Target="../media/image12.emf"/></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5.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5.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5.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12.m4a"/><Relationship Id="rId1" Type="http://schemas.microsoft.com/office/2007/relationships/media" Target="../media/media12.m4a"/><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13.m4a"/><Relationship Id="rId1" Type="http://schemas.microsoft.com/office/2007/relationships/media" Target="../media/media13.m4a"/><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5.png"/><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jp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5.png"/><Relationship Id="rId4" Type="http://schemas.openxmlformats.org/officeDocument/2006/relationships/image" Target="../media/image19.jp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5.png"/><Relationship Id="rId5" Type="http://schemas.openxmlformats.org/officeDocument/2006/relationships/image" Target="../media/image21.png"/><Relationship Id="rId4" Type="http://schemas.openxmlformats.org/officeDocument/2006/relationships/image" Target="../media/image20.jpe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5.png"/><Relationship Id="rId4" Type="http://schemas.openxmlformats.org/officeDocument/2006/relationships/image" Target="../media/image22.jp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5.png"/><Relationship Id="rId5" Type="http://schemas.openxmlformats.org/officeDocument/2006/relationships/image" Target="../media/image24.jpeg"/><Relationship Id="rId4" Type="http://schemas.openxmlformats.org/officeDocument/2006/relationships/image" Target="../media/image2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1CF3F-120B-490E-A572-4D1B251472D2}"/>
              </a:ext>
            </a:extLst>
          </p:cNvPr>
          <p:cNvSpPr>
            <a:spLocks noGrp="1"/>
          </p:cNvSpPr>
          <p:nvPr>
            <p:ph type="ctrTitle"/>
          </p:nvPr>
        </p:nvSpPr>
        <p:spPr>
          <a:xfrm>
            <a:off x="1524000" y="5635997"/>
            <a:ext cx="9144000" cy="784258"/>
          </a:xfrm>
        </p:spPr>
        <p:txBody>
          <a:bodyPr>
            <a:normAutofit/>
          </a:bodyPr>
          <a:lstStyle/>
          <a:p>
            <a:br>
              <a:rPr lang="en-NZ" sz="2400" dirty="0"/>
            </a:br>
            <a:r>
              <a:rPr lang="en-NZ" sz="2400" dirty="0" err="1"/>
              <a:t>Emonet</a:t>
            </a:r>
            <a:r>
              <a:rPr lang="en-NZ" sz="2400" dirty="0"/>
              <a:t> 2020</a:t>
            </a:r>
          </a:p>
        </p:txBody>
      </p:sp>
      <p:sp>
        <p:nvSpPr>
          <p:cNvPr id="3" name="Subtitle 2">
            <a:extLst>
              <a:ext uri="{FF2B5EF4-FFF2-40B4-BE49-F238E27FC236}">
                <a16:creationId xmlns:a16="http://schemas.microsoft.com/office/drawing/2014/main" id="{2D0F7E1D-FA28-4AEE-964E-9413673A07D8}"/>
              </a:ext>
            </a:extLst>
          </p:cNvPr>
          <p:cNvSpPr>
            <a:spLocks noGrp="1"/>
          </p:cNvSpPr>
          <p:nvPr>
            <p:ph type="subTitle" idx="1"/>
          </p:nvPr>
        </p:nvSpPr>
        <p:spPr>
          <a:xfrm>
            <a:off x="1708826" y="780660"/>
            <a:ext cx="9144000" cy="3859078"/>
          </a:xfrm>
        </p:spPr>
        <p:txBody>
          <a:bodyPr>
            <a:normAutofit/>
          </a:bodyPr>
          <a:lstStyle/>
          <a:p>
            <a:r>
              <a:rPr lang="en-NZ" sz="3600" dirty="0">
                <a:solidFill>
                  <a:srgbClr val="0000CC"/>
                </a:solidFill>
              </a:rPr>
              <a:t>The Emotions of Failure in Organizational Life </a:t>
            </a:r>
          </a:p>
          <a:p>
            <a:endParaRPr lang="en-NZ" dirty="0">
              <a:solidFill>
                <a:srgbClr val="FF0000"/>
              </a:solidFill>
            </a:endParaRPr>
          </a:p>
          <a:p>
            <a:endParaRPr lang="en-NZ" dirty="0">
              <a:solidFill>
                <a:srgbClr val="FF0000"/>
              </a:solidFill>
            </a:endParaRPr>
          </a:p>
          <a:p>
            <a:endParaRPr lang="en-NZ" dirty="0">
              <a:solidFill>
                <a:srgbClr val="FF0000"/>
              </a:solidFill>
            </a:endParaRPr>
          </a:p>
          <a:p>
            <a:endParaRPr lang="en-NZ" dirty="0">
              <a:solidFill>
                <a:srgbClr val="FF0000"/>
              </a:solidFill>
            </a:endParaRPr>
          </a:p>
          <a:p>
            <a:r>
              <a:rPr lang="en-NZ" dirty="0">
                <a:solidFill>
                  <a:srgbClr val="FF0000"/>
                </a:solidFill>
              </a:rPr>
              <a:t>Roy Smollan &amp; Smita Singh</a:t>
            </a:r>
          </a:p>
          <a:p>
            <a:r>
              <a:rPr lang="en-NZ" dirty="0"/>
              <a:t>Auckland University of Technology, New Zealand </a:t>
            </a:r>
          </a:p>
        </p:txBody>
      </p:sp>
      <p:pic>
        <p:nvPicPr>
          <p:cNvPr id="4" name="Picture 3">
            <a:extLst>
              <a:ext uri="{FF2B5EF4-FFF2-40B4-BE49-F238E27FC236}">
                <a16:creationId xmlns:a16="http://schemas.microsoft.com/office/drawing/2014/main" id="{2B1F23DB-9D8F-446B-8362-4C1D3F73854A}"/>
              </a:ext>
            </a:extLst>
          </p:cNvPr>
          <p:cNvPicPr>
            <a:picLocks noChangeAspect="1"/>
          </p:cNvPicPr>
          <p:nvPr/>
        </p:nvPicPr>
        <p:blipFill>
          <a:blip r:embed="rId4"/>
          <a:stretch>
            <a:fillRect/>
          </a:stretch>
        </p:blipFill>
        <p:spPr>
          <a:xfrm>
            <a:off x="5650231" y="4455606"/>
            <a:ext cx="1048442" cy="1015359"/>
          </a:xfrm>
          <a:prstGeom prst="rect">
            <a:avLst/>
          </a:prstGeom>
        </p:spPr>
      </p:pic>
      <p:pic>
        <p:nvPicPr>
          <p:cNvPr id="5" name="Picture 4">
            <a:extLst>
              <a:ext uri="{FF2B5EF4-FFF2-40B4-BE49-F238E27FC236}">
                <a16:creationId xmlns:a16="http://schemas.microsoft.com/office/drawing/2014/main" id="{5E9E92D6-EDDB-4EA2-A885-5DFA8874351C}"/>
              </a:ext>
            </a:extLst>
          </p:cNvPr>
          <p:cNvPicPr>
            <a:picLocks noChangeAspect="1"/>
          </p:cNvPicPr>
          <p:nvPr/>
        </p:nvPicPr>
        <p:blipFill>
          <a:blip r:embed="rId5"/>
          <a:stretch>
            <a:fillRect/>
          </a:stretch>
        </p:blipFill>
        <p:spPr>
          <a:xfrm>
            <a:off x="7874000" y="4310602"/>
            <a:ext cx="1393748" cy="1393747"/>
          </a:xfrm>
          <a:prstGeom prst="rect">
            <a:avLst/>
          </a:prstGeom>
        </p:spPr>
      </p:pic>
      <p:pic>
        <p:nvPicPr>
          <p:cNvPr id="6" name="Picture 5">
            <a:extLst>
              <a:ext uri="{FF2B5EF4-FFF2-40B4-BE49-F238E27FC236}">
                <a16:creationId xmlns:a16="http://schemas.microsoft.com/office/drawing/2014/main" id="{48B87CB8-C61E-493A-B388-62F5E642383F}"/>
              </a:ext>
            </a:extLst>
          </p:cNvPr>
          <p:cNvPicPr>
            <a:picLocks noChangeAspect="1"/>
          </p:cNvPicPr>
          <p:nvPr/>
        </p:nvPicPr>
        <p:blipFill>
          <a:blip r:embed="rId6"/>
          <a:stretch>
            <a:fillRect/>
          </a:stretch>
        </p:blipFill>
        <p:spPr>
          <a:xfrm>
            <a:off x="3262010" y="4310601"/>
            <a:ext cx="1245122" cy="1393747"/>
          </a:xfrm>
          <a:prstGeom prst="rect">
            <a:avLst/>
          </a:prstGeom>
        </p:spPr>
      </p:pic>
      <p:pic>
        <p:nvPicPr>
          <p:cNvPr id="9" name="Picture 8">
            <a:extLst>
              <a:ext uri="{FF2B5EF4-FFF2-40B4-BE49-F238E27FC236}">
                <a16:creationId xmlns:a16="http://schemas.microsoft.com/office/drawing/2014/main" id="{87DB91D3-79B2-4B4C-B21E-15AFE820145F}"/>
              </a:ext>
            </a:extLst>
          </p:cNvPr>
          <p:cNvPicPr>
            <a:picLocks noChangeAspect="1"/>
          </p:cNvPicPr>
          <p:nvPr/>
        </p:nvPicPr>
        <p:blipFill>
          <a:blip r:embed="rId7"/>
          <a:stretch>
            <a:fillRect/>
          </a:stretch>
        </p:blipFill>
        <p:spPr>
          <a:xfrm>
            <a:off x="4412935" y="1453284"/>
            <a:ext cx="3888084" cy="1523999"/>
          </a:xfrm>
          <a:prstGeom prst="rect">
            <a:avLst/>
          </a:prstGeom>
        </p:spPr>
      </p:pic>
      <p:pic>
        <p:nvPicPr>
          <p:cNvPr id="7" name="Audio 6">
            <a:hlinkClick r:id="" action="ppaction://media"/>
            <a:extLst>
              <a:ext uri="{FF2B5EF4-FFF2-40B4-BE49-F238E27FC236}">
                <a16:creationId xmlns:a16="http://schemas.microsoft.com/office/drawing/2014/main" id="{3FB138F8-B75B-40AF-A855-0EDBA8A9BE00}"/>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3454770564"/>
      </p:ext>
    </p:extLst>
  </p:cSld>
  <p:clrMapOvr>
    <a:masterClrMapping/>
  </p:clrMapOvr>
  <mc:AlternateContent xmlns:mc="http://schemas.openxmlformats.org/markup-compatibility/2006">
    <mc:Choice xmlns:p14="http://schemas.microsoft.com/office/powerpoint/2010/main" Requires="p14">
      <p:transition spd="slow" p14:dur="2000" advTm="31387"/>
    </mc:Choice>
    <mc:Fallback>
      <p:transition spd="slow" advTm="313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D1B83-4DB4-40DA-BA3E-F069B96811FA}"/>
              </a:ext>
            </a:extLst>
          </p:cNvPr>
          <p:cNvSpPr>
            <a:spLocks noGrp="1"/>
          </p:cNvSpPr>
          <p:nvPr>
            <p:ph type="title"/>
          </p:nvPr>
        </p:nvSpPr>
        <p:spPr/>
        <p:txBody>
          <a:bodyPr>
            <a:normAutofit/>
          </a:bodyPr>
          <a:lstStyle/>
          <a:p>
            <a:r>
              <a:rPr lang="en-NZ" sz="3600" dirty="0">
                <a:solidFill>
                  <a:srgbClr val="0000CC"/>
                </a:solidFill>
              </a:rPr>
              <a:t>Contents</a:t>
            </a:r>
          </a:p>
        </p:txBody>
      </p:sp>
      <p:sp>
        <p:nvSpPr>
          <p:cNvPr id="3" name="Content Placeholder 2">
            <a:extLst>
              <a:ext uri="{FF2B5EF4-FFF2-40B4-BE49-F238E27FC236}">
                <a16:creationId xmlns:a16="http://schemas.microsoft.com/office/drawing/2014/main" id="{FD1B9305-538C-4FBF-A775-2CA2CE5BFCB9}"/>
              </a:ext>
            </a:extLst>
          </p:cNvPr>
          <p:cNvSpPr>
            <a:spLocks noGrp="1"/>
          </p:cNvSpPr>
          <p:nvPr>
            <p:ph idx="1"/>
          </p:nvPr>
        </p:nvSpPr>
        <p:spPr/>
        <p:txBody>
          <a:bodyPr>
            <a:normAutofit/>
          </a:bodyPr>
          <a:lstStyle/>
          <a:p>
            <a:r>
              <a:rPr lang="en-NZ" sz="2400" dirty="0"/>
              <a:t>Failure is widespread in multiple areas of life</a:t>
            </a:r>
          </a:p>
          <a:p>
            <a:r>
              <a:rPr lang="en-NZ" sz="2400" dirty="0"/>
              <a:t>Research into failure across management domains</a:t>
            </a:r>
          </a:p>
          <a:p>
            <a:r>
              <a:rPr lang="en-NZ" sz="2400" dirty="0"/>
              <a:t>Definitions of failure</a:t>
            </a:r>
          </a:p>
          <a:p>
            <a:r>
              <a:rPr lang="en-NZ" sz="2400" dirty="0"/>
              <a:t>Failing and failure</a:t>
            </a:r>
          </a:p>
          <a:p>
            <a:r>
              <a:rPr lang="en-NZ" sz="2400" dirty="0"/>
              <a:t>The emotions of failure </a:t>
            </a:r>
          </a:p>
          <a:p>
            <a:r>
              <a:rPr lang="en-NZ" sz="2400" dirty="0"/>
              <a:t>The consequences of the emotions of failure </a:t>
            </a:r>
          </a:p>
          <a:p>
            <a:r>
              <a:rPr lang="en-NZ" sz="2400" dirty="0"/>
              <a:t>Dimensions of the emotions of failure</a:t>
            </a:r>
          </a:p>
          <a:p>
            <a:r>
              <a:rPr lang="en-NZ" sz="2400" dirty="0"/>
              <a:t>Other factors influencing emotional reactions to failure </a:t>
            </a:r>
          </a:p>
          <a:p>
            <a:r>
              <a:rPr lang="en-NZ" sz="2400" dirty="0"/>
              <a:t>Limitations, further research directions, conclusions</a:t>
            </a:r>
          </a:p>
          <a:p>
            <a:pPr marL="0" indent="0">
              <a:buNone/>
            </a:pPr>
            <a:endParaRPr lang="en-NZ" dirty="0"/>
          </a:p>
        </p:txBody>
      </p:sp>
      <p:pic>
        <p:nvPicPr>
          <p:cNvPr id="4" name="Audio 3">
            <a:hlinkClick r:id="" action="ppaction://media"/>
            <a:extLst>
              <a:ext uri="{FF2B5EF4-FFF2-40B4-BE49-F238E27FC236}">
                <a16:creationId xmlns:a16="http://schemas.microsoft.com/office/drawing/2014/main" id="{2124689B-3A39-4F99-A4AC-ECBB5444595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547775530"/>
      </p:ext>
    </p:extLst>
  </p:cSld>
  <p:clrMapOvr>
    <a:masterClrMapping/>
  </p:clrMapOvr>
  <mc:AlternateContent xmlns:mc="http://schemas.openxmlformats.org/markup-compatibility/2006">
    <mc:Choice xmlns:p14="http://schemas.microsoft.com/office/powerpoint/2010/main" Requires="p14">
      <p:transition spd="slow" p14:dur="2000" advTm="22866"/>
    </mc:Choice>
    <mc:Fallback>
      <p:transition spd="slow" advTm="228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12DE7-A1BA-40D0-87C5-D5C902F9B283}"/>
              </a:ext>
            </a:extLst>
          </p:cNvPr>
          <p:cNvSpPr>
            <a:spLocks noGrp="1"/>
          </p:cNvSpPr>
          <p:nvPr>
            <p:ph type="title"/>
          </p:nvPr>
        </p:nvSpPr>
        <p:spPr/>
        <p:txBody>
          <a:bodyPr/>
          <a:lstStyle/>
          <a:p>
            <a:r>
              <a:rPr lang="en-NZ" sz="3600" dirty="0">
                <a:solidFill>
                  <a:srgbClr val="0000CC"/>
                </a:solidFill>
              </a:rPr>
              <a:t>Failure during the </a:t>
            </a:r>
            <a:r>
              <a:rPr lang="en-NZ" sz="3600" dirty="0" err="1">
                <a:solidFill>
                  <a:srgbClr val="0000CC"/>
                </a:solidFill>
              </a:rPr>
              <a:t>Covid</a:t>
            </a:r>
            <a:r>
              <a:rPr lang="en-NZ" sz="3600" dirty="0">
                <a:solidFill>
                  <a:srgbClr val="0000CC"/>
                </a:solidFill>
              </a:rPr>
              <a:t> pandemic – and afterwards???</a:t>
            </a:r>
          </a:p>
        </p:txBody>
      </p:sp>
      <p:sp>
        <p:nvSpPr>
          <p:cNvPr id="3" name="Content Placeholder 2">
            <a:extLst>
              <a:ext uri="{FF2B5EF4-FFF2-40B4-BE49-F238E27FC236}">
                <a16:creationId xmlns:a16="http://schemas.microsoft.com/office/drawing/2014/main" id="{AE81F6AF-49C1-4341-B615-10B7592A715D}"/>
              </a:ext>
            </a:extLst>
          </p:cNvPr>
          <p:cNvSpPr>
            <a:spLocks noGrp="1"/>
          </p:cNvSpPr>
          <p:nvPr>
            <p:ph idx="1"/>
          </p:nvPr>
        </p:nvSpPr>
        <p:spPr>
          <a:xfrm>
            <a:off x="838200" y="1825624"/>
            <a:ext cx="6272719" cy="4769139"/>
          </a:xfrm>
        </p:spPr>
        <p:txBody>
          <a:bodyPr>
            <a:normAutofit fontScale="92500" lnSpcReduction="10000"/>
          </a:bodyPr>
          <a:lstStyle/>
          <a:p>
            <a:r>
              <a:rPr lang="en-NZ" sz="2200" dirty="0"/>
              <a:t>It soon became apparent that the virus revealed failures in </a:t>
            </a:r>
            <a:r>
              <a:rPr lang="en-NZ" sz="2200" b="1" dirty="0"/>
              <a:t>governments, institutions, industries and organisations </a:t>
            </a:r>
            <a:r>
              <a:rPr lang="en-NZ" sz="2200" dirty="0"/>
              <a:t>to anticipate major problems and rapidly adjust to them. For some it was their own fault, for others much was beyond their control.</a:t>
            </a:r>
          </a:p>
          <a:p>
            <a:r>
              <a:rPr lang="en-NZ" sz="2200" dirty="0"/>
              <a:t>At the </a:t>
            </a:r>
            <a:r>
              <a:rPr lang="en-NZ" sz="2200" b="1" dirty="0"/>
              <a:t>organisational level </a:t>
            </a:r>
            <a:r>
              <a:rPr lang="en-NZ" sz="2200" dirty="0"/>
              <a:t>changes have occurred that enabled some to benefit (e.g., manufacturers of masks, supermarkets, online deliveries and entertainment) while others have failed significantly.</a:t>
            </a:r>
          </a:p>
          <a:p>
            <a:r>
              <a:rPr lang="en-NZ" sz="2200" dirty="0"/>
              <a:t>At the </a:t>
            </a:r>
            <a:r>
              <a:rPr lang="en-NZ" sz="2200" b="1" dirty="0"/>
              <a:t>individual level,</a:t>
            </a:r>
            <a:r>
              <a:rPr lang="en-NZ" sz="2200" dirty="0"/>
              <a:t> many have lost their jobs, others their businesses (and NGOs) – or fear that they will.</a:t>
            </a:r>
          </a:p>
          <a:p>
            <a:r>
              <a:rPr lang="en-NZ" sz="2200" b="1" dirty="0"/>
              <a:t>Stress levels </a:t>
            </a:r>
            <a:r>
              <a:rPr lang="en-NZ" sz="2200" dirty="0"/>
              <a:t>are at an all-time high. Negative emotions and moods have escalated and vary over time.</a:t>
            </a:r>
          </a:p>
          <a:p>
            <a:r>
              <a:rPr lang="en-NZ" sz="2200" dirty="0"/>
              <a:t>As countries have relaxed restrictions, cases and deaths have begun to mount = </a:t>
            </a:r>
            <a:r>
              <a:rPr lang="en-NZ" sz="2200" b="1" dirty="0"/>
              <a:t>more failure, more stress.</a:t>
            </a:r>
          </a:p>
          <a:p>
            <a:pPr marL="0" indent="0">
              <a:buNone/>
            </a:pPr>
            <a:r>
              <a:rPr lang="en-NZ" sz="2000" b="1" dirty="0"/>
              <a:t>    </a:t>
            </a:r>
          </a:p>
        </p:txBody>
      </p:sp>
      <p:pic>
        <p:nvPicPr>
          <p:cNvPr id="4" name="Picture 3">
            <a:extLst>
              <a:ext uri="{FF2B5EF4-FFF2-40B4-BE49-F238E27FC236}">
                <a16:creationId xmlns:a16="http://schemas.microsoft.com/office/drawing/2014/main" id="{B0C74836-D595-4ADA-9888-C185086E7CA3}"/>
              </a:ext>
            </a:extLst>
          </p:cNvPr>
          <p:cNvPicPr>
            <a:picLocks noChangeAspect="1"/>
          </p:cNvPicPr>
          <p:nvPr/>
        </p:nvPicPr>
        <p:blipFill>
          <a:blip r:embed="rId4"/>
          <a:stretch>
            <a:fillRect/>
          </a:stretch>
        </p:blipFill>
        <p:spPr>
          <a:xfrm>
            <a:off x="8003229" y="1690688"/>
            <a:ext cx="3228975" cy="1814513"/>
          </a:xfrm>
          <a:prstGeom prst="rect">
            <a:avLst/>
          </a:prstGeom>
        </p:spPr>
      </p:pic>
      <p:pic>
        <p:nvPicPr>
          <p:cNvPr id="6" name="Picture 5" descr="A picture containing looking, holding, person, person&#10;&#10;Description automatically generated">
            <a:extLst>
              <a:ext uri="{FF2B5EF4-FFF2-40B4-BE49-F238E27FC236}">
                <a16:creationId xmlns:a16="http://schemas.microsoft.com/office/drawing/2014/main" id="{871592D5-0289-4219-B993-249EDD11F5F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49778" y="4001294"/>
            <a:ext cx="2768938" cy="1981329"/>
          </a:xfrm>
          <a:prstGeom prst="rect">
            <a:avLst/>
          </a:prstGeom>
        </p:spPr>
      </p:pic>
      <p:pic>
        <p:nvPicPr>
          <p:cNvPr id="5" name="Audio 4">
            <a:hlinkClick r:id="" action="ppaction://media"/>
            <a:extLst>
              <a:ext uri="{FF2B5EF4-FFF2-40B4-BE49-F238E27FC236}">
                <a16:creationId xmlns:a16="http://schemas.microsoft.com/office/drawing/2014/main" id="{B205FD34-6CBE-4A51-9BDD-7CB124B8F8E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3470530400"/>
      </p:ext>
    </p:extLst>
  </p:cSld>
  <p:clrMapOvr>
    <a:masterClrMapping/>
  </p:clrMapOvr>
  <mc:AlternateContent xmlns:mc="http://schemas.openxmlformats.org/markup-compatibility/2006">
    <mc:Choice xmlns:p14="http://schemas.microsoft.com/office/powerpoint/2010/main" Requires="p14">
      <p:transition spd="slow" p14:dur="2000" advTm="35631"/>
    </mc:Choice>
    <mc:Fallback>
      <p:transition spd="slow" advTm="356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4FEA8-733C-4287-8319-E028D4F0D288}"/>
              </a:ext>
            </a:extLst>
          </p:cNvPr>
          <p:cNvSpPr>
            <a:spLocks noGrp="1"/>
          </p:cNvSpPr>
          <p:nvPr>
            <p:ph type="title"/>
          </p:nvPr>
        </p:nvSpPr>
        <p:spPr/>
        <p:txBody>
          <a:bodyPr>
            <a:normAutofit/>
          </a:bodyPr>
          <a:lstStyle/>
          <a:p>
            <a:r>
              <a:rPr lang="en-NZ" sz="3600" dirty="0">
                <a:solidFill>
                  <a:srgbClr val="0000CC"/>
                </a:solidFill>
              </a:rPr>
              <a:t>Failure research across management disciplines</a:t>
            </a:r>
          </a:p>
        </p:txBody>
      </p:sp>
      <p:sp>
        <p:nvSpPr>
          <p:cNvPr id="3" name="Content Placeholder 2">
            <a:extLst>
              <a:ext uri="{FF2B5EF4-FFF2-40B4-BE49-F238E27FC236}">
                <a16:creationId xmlns:a16="http://schemas.microsoft.com/office/drawing/2014/main" id="{10C29798-5A9F-48C4-A17E-AD1E6F43D1EE}"/>
              </a:ext>
            </a:extLst>
          </p:cNvPr>
          <p:cNvSpPr>
            <a:spLocks noGrp="1"/>
          </p:cNvSpPr>
          <p:nvPr>
            <p:ph sz="half" idx="1"/>
          </p:nvPr>
        </p:nvSpPr>
        <p:spPr>
          <a:xfrm>
            <a:off x="838200" y="2141537"/>
            <a:ext cx="5181600" cy="4351338"/>
          </a:xfrm>
        </p:spPr>
        <p:txBody>
          <a:bodyPr>
            <a:normAutofit lnSpcReduction="10000"/>
          </a:bodyPr>
          <a:lstStyle/>
          <a:p>
            <a:r>
              <a:rPr lang="en-NZ" dirty="0"/>
              <a:t>Organizational studies </a:t>
            </a:r>
          </a:p>
          <a:p>
            <a:r>
              <a:rPr lang="en-NZ" dirty="0"/>
              <a:t>Organizational behaviour </a:t>
            </a:r>
          </a:p>
          <a:p>
            <a:r>
              <a:rPr lang="en-NZ" dirty="0"/>
              <a:t>Organizational change </a:t>
            </a:r>
          </a:p>
          <a:p>
            <a:r>
              <a:rPr lang="en-NZ" dirty="0"/>
              <a:t>Strategy </a:t>
            </a:r>
          </a:p>
          <a:p>
            <a:r>
              <a:rPr lang="en-NZ" dirty="0"/>
              <a:t>Entrepreneurship </a:t>
            </a:r>
          </a:p>
          <a:p>
            <a:r>
              <a:rPr lang="en-NZ" dirty="0"/>
              <a:t>Leadership</a:t>
            </a:r>
          </a:p>
          <a:p>
            <a:r>
              <a:rPr lang="en-NZ" dirty="0"/>
              <a:t>Careers</a:t>
            </a:r>
          </a:p>
        </p:txBody>
      </p:sp>
      <p:sp>
        <p:nvSpPr>
          <p:cNvPr id="4" name="Content Placeholder 3">
            <a:extLst>
              <a:ext uri="{FF2B5EF4-FFF2-40B4-BE49-F238E27FC236}">
                <a16:creationId xmlns:a16="http://schemas.microsoft.com/office/drawing/2014/main" id="{AE66ADCF-66F4-4109-A880-704DC6F08E4E}"/>
              </a:ext>
            </a:extLst>
          </p:cNvPr>
          <p:cNvSpPr>
            <a:spLocks noGrp="1"/>
          </p:cNvSpPr>
          <p:nvPr>
            <p:ph sz="half" idx="2"/>
          </p:nvPr>
        </p:nvSpPr>
        <p:spPr>
          <a:xfrm>
            <a:off x="6261370" y="2141537"/>
            <a:ext cx="5181600" cy="4351338"/>
          </a:xfrm>
        </p:spPr>
        <p:txBody>
          <a:bodyPr>
            <a:normAutofit lnSpcReduction="10000"/>
          </a:bodyPr>
          <a:lstStyle/>
          <a:p>
            <a:pPr marL="0" indent="0">
              <a:lnSpc>
                <a:spcPct val="100000"/>
              </a:lnSpc>
              <a:spcBef>
                <a:spcPts val="600"/>
              </a:spcBef>
              <a:spcAft>
                <a:spcPts val="600"/>
              </a:spcAft>
              <a:buNone/>
            </a:pPr>
            <a:r>
              <a:rPr lang="en-NZ" sz="2400" dirty="0" err="1">
                <a:solidFill>
                  <a:srgbClr val="FF0000"/>
                </a:solidFill>
              </a:rPr>
              <a:t>Vaara</a:t>
            </a:r>
            <a:r>
              <a:rPr lang="en-NZ" sz="2400" dirty="0">
                <a:solidFill>
                  <a:srgbClr val="FF0000"/>
                </a:solidFill>
              </a:rPr>
              <a:t>, 2002</a:t>
            </a:r>
          </a:p>
          <a:p>
            <a:pPr marL="0" indent="0">
              <a:lnSpc>
                <a:spcPct val="100000"/>
              </a:lnSpc>
              <a:spcBef>
                <a:spcPts val="600"/>
              </a:spcBef>
              <a:spcAft>
                <a:spcPts val="600"/>
              </a:spcAft>
              <a:buNone/>
            </a:pPr>
            <a:r>
              <a:rPr lang="en-NZ" sz="2400" dirty="0">
                <a:solidFill>
                  <a:srgbClr val="FF0000"/>
                </a:solidFill>
              </a:rPr>
              <a:t>Cannon &amp; </a:t>
            </a:r>
            <a:r>
              <a:rPr lang="en-NZ" sz="2400" dirty="0" err="1">
                <a:solidFill>
                  <a:srgbClr val="FF0000"/>
                </a:solidFill>
              </a:rPr>
              <a:t>Edmonson</a:t>
            </a:r>
            <a:r>
              <a:rPr lang="en-NZ" sz="2400" dirty="0">
                <a:solidFill>
                  <a:srgbClr val="FF0000"/>
                </a:solidFill>
              </a:rPr>
              <a:t>, 2001</a:t>
            </a:r>
          </a:p>
          <a:p>
            <a:pPr marL="0" indent="0">
              <a:lnSpc>
                <a:spcPct val="100000"/>
              </a:lnSpc>
              <a:spcBef>
                <a:spcPts val="600"/>
              </a:spcBef>
              <a:spcAft>
                <a:spcPts val="600"/>
              </a:spcAft>
              <a:buNone/>
            </a:pPr>
            <a:r>
              <a:rPr lang="en-NZ" sz="2400" dirty="0">
                <a:solidFill>
                  <a:srgbClr val="FF0000"/>
                </a:solidFill>
              </a:rPr>
              <a:t>De Keyser et al., 2019</a:t>
            </a:r>
          </a:p>
          <a:p>
            <a:pPr marL="0" indent="0">
              <a:lnSpc>
                <a:spcPct val="100000"/>
              </a:lnSpc>
              <a:spcBef>
                <a:spcPts val="600"/>
              </a:spcBef>
              <a:spcAft>
                <a:spcPts val="600"/>
              </a:spcAft>
              <a:buNone/>
            </a:pPr>
            <a:r>
              <a:rPr lang="en-NZ" sz="2400" dirty="0">
                <a:solidFill>
                  <a:srgbClr val="FF0000"/>
                </a:solidFill>
              </a:rPr>
              <a:t>Jiang et al., 2017</a:t>
            </a:r>
          </a:p>
          <a:p>
            <a:pPr marL="0" indent="0">
              <a:lnSpc>
                <a:spcPct val="100000"/>
              </a:lnSpc>
              <a:spcBef>
                <a:spcPts val="600"/>
              </a:spcBef>
              <a:spcAft>
                <a:spcPts val="600"/>
              </a:spcAft>
              <a:buNone/>
            </a:pPr>
            <a:r>
              <a:rPr lang="en-NZ" sz="2400" dirty="0">
                <a:solidFill>
                  <a:srgbClr val="FF0000"/>
                </a:solidFill>
              </a:rPr>
              <a:t>Singh et al., 2007, 2015</a:t>
            </a:r>
          </a:p>
          <a:p>
            <a:pPr marL="0" indent="0">
              <a:lnSpc>
                <a:spcPct val="100000"/>
              </a:lnSpc>
              <a:spcBef>
                <a:spcPts val="600"/>
              </a:spcBef>
              <a:spcAft>
                <a:spcPts val="600"/>
              </a:spcAft>
              <a:buNone/>
            </a:pPr>
            <a:r>
              <a:rPr lang="en-NZ" sz="2400" dirty="0" err="1">
                <a:solidFill>
                  <a:srgbClr val="FF0000"/>
                </a:solidFill>
              </a:rPr>
              <a:t>Giessner</a:t>
            </a:r>
            <a:r>
              <a:rPr lang="en-NZ" sz="2400" dirty="0">
                <a:solidFill>
                  <a:srgbClr val="FF0000"/>
                </a:solidFill>
              </a:rPr>
              <a:t> &amp; van Knippenberg, 2008</a:t>
            </a:r>
          </a:p>
          <a:p>
            <a:pPr marL="0" indent="0">
              <a:lnSpc>
                <a:spcPct val="100000"/>
              </a:lnSpc>
              <a:spcBef>
                <a:spcPts val="600"/>
              </a:spcBef>
              <a:spcAft>
                <a:spcPts val="600"/>
              </a:spcAft>
              <a:buNone/>
            </a:pPr>
            <a:r>
              <a:rPr lang="en-NZ" sz="2400" dirty="0" err="1">
                <a:solidFill>
                  <a:srgbClr val="FF0000"/>
                </a:solidFill>
              </a:rPr>
              <a:t>Heslin</a:t>
            </a:r>
            <a:r>
              <a:rPr lang="en-NZ" sz="2400" dirty="0">
                <a:solidFill>
                  <a:srgbClr val="FF0000"/>
                </a:solidFill>
              </a:rPr>
              <a:t>, 2005</a:t>
            </a:r>
          </a:p>
          <a:p>
            <a:pPr marL="0" indent="0">
              <a:lnSpc>
                <a:spcPct val="100000"/>
              </a:lnSpc>
              <a:spcBef>
                <a:spcPts val="600"/>
              </a:spcBef>
              <a:spcAft>
                <a:spcPts val="600"/>
              </a:spcAft>
              <a:buNone/>
            </a:pPr>
            <a:endParaRPr lang="en-NZ" sz="2400" dirty="0">
              <a:solidFill>
                <a:srgbClr val="FF0000"/>
              </a:solidFill>
            </a:endParaRPr>
          </a:p>
          <a:p>
            <a:pPr marL="0" indent="0">
              <a:lnSpc>
                <a:spcPct val="100000"/>
              </a:lnSpc>
              <a:spcBef>
                <a:spcPts val="600"/>
              </a:spcBef>
              <a:spcAft>
                <a:spcPts val="600"/>
              </a:spcAft>
              <a:buNone/>
            </a:pPr>
            <a:r>
              <a:rPr lang="en-NZ" sz="2400" dirty="0">
                <a:solidFill>
                  <a:srgbClr val="FF0000"/>
                </a:solidFill>
              </a:rPr>
              <a:t>                          </a:t>
            </a:r>
            <a:r>
              <a:rPr lang="en-NZ" sz="2400" dirty="0">
                <a:solidFill>
                  <a:schemeClr val="accent1"/>
                </a:solidFill>
              </a:rPr>
              <a:t>next slide</a:t>
            </a:r>
          </a:p>
        </p:txBody>
      </p:sp>
      <p:sp>
        <p:nvSpPr>
          <p:cNvPr id="5" name="TextBox 4">
            <a:extLst>
              <a:ext uri="{FF2B5EF4-FFF2-40B4-BE49-F238E27FC236}">
                <a16:creationId xmlns:a16="http://schemas.microsoft.com/office/drawing/2014/main" id="{C9C7A4DD-5FCB-44F2-B141-F1F1DD618FB1}"/>
              </a:ext>
            </a:extLst>
          </p:cNvPr>
          <p:cNvSpPr txBox="1"/>
          <p:nvPr/>
        </p:nvSpPr>
        <p:spPr>
          <a:xfrm>
            <a:off x="2900219" y="5911273"/>
            <a:ext cx="4322618" cy="646331"/>
          </a:xfrm>
          <a:prstGeom prst="rect">
            <a:avLst/>
          </a:prstGeom>
          <a:noFill/>
          <a:ln>
            <a:solidFill>
              <a:schemeClr val="tx1"/>
            </a:solidFill>
          </a:ln>
        </p:spPr>
        <p:txBody>
          <a:bodyPr wrap="square" rtlCol="0">
            <a:spAutoFit/>
          </a:bodyPr>
          <a:lstStyle/>
          <a:p>
            <a:r>
              <a:rPr lang="en-NZ" dirty="0"/>
              <a:t>Within each discipline, there are different conceptualizations and definitions of failure.</a:t>
            </a:r>
          </a:p>
        </p:txBody>
      </p:sp>
      <p:sp>
        <p:nvSpPr>
          <p:cNvPr id="6" name="Arrow: Down 5">
            <a:extLst>
              <a:ext uri="{FF2B5EF4-FFF2-40B4-BE49-F238E27FC236}">
                <a16:creationId xmlns:a16="http://schemas.microsoft.com/office/drawing/2014/main" id="{799785AE-F6E2-47D3-8D2D-13E647AE19E7}"/>
              </a:ext>
            </a:extLst>
          </p:cNvPr>
          <p:cNvSpPr/>
          <p:nvPr/>
        </p:nvSpPr>
        <p:spPr>
          <a:xfrm>
            <a:off x="7795492" y="6068002"/>
            <a:ext cx="175490" cy="42487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7" name="Audio 6">
            <a:hlinkClick r:id="" action="ppaction://media"/>
            <a:extLst>
              <a:ext uri="{FF2B5EF4-FFF2-40B4-BE49-F238E27FC236}">
                <a16:creationId xmlns:a16="http://schemas.microsoft.com/office/drawing/2014/main" id="{9313FFDC-39B2-49C5-A05C-CA3F5D288D8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2111727302"/>
      </p:ext>
    </p:extLst>
  </p:cSld>
  <p:clrMapOvr>
    <a:masterClrMapping/>
  </p:clrMapOvr>
  <mc:AlternateContent xmlns:mc="http://schemas.openxmlformats.org/markup-compatibility/2006">
    <mc:Choice xmlns:p14="http://schemas.microsoft.com/office/powerpoint/2010/main" Requires="p14">
      <p:transition spd="slow" p14:dur="2000" advTm="32218"/>
    </mc:Choice>
    <mc:Fallback>
      <p:transition spd="slow" advTm="322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03D3D7F9-B091-4DFF-B5F9-744BA5AEFCB8}"/>
              </a:ext>
            </a:extLst>
          </p:cNvPr>
          <p:cNvSpPr>
            <a:spLocks noGrp="1"/>
          </p:cNvSpPr>
          <p:nvPr>
            <p:ph type="title"/>
          </p:nvPr>
        </p:nvSpPr>
        <p:spPr>
          <a:xfrm>
            <a:off x="974387" y="40640"/>
            <a:ext cx="10515600" cy="815199"/>
          </a:xfrm>
        </p:spPr>
        <p:txBody>
          <a:bodyPr>
            <a:normAutofit/>
          </a:bodyPr>
          <a:lstStyle/>
          <a:p>
            <a:pPr algn="ctr"/>
            <a:r>
              <a:rPr lang="en-NZ" sz="2400" dirty="0">
                <a:solidFill>
                  <a:srgbClr val="0000CC"/>
                </a:solidFill>
              </a:rPr>
              <a:t>Table 1. Definitions of failure across domains</a:t>
            </a:r>
          </a:p>
        </p:txBody>
      </p:sp>
      <p:pic>
        <p:nvPicPr>
          <p:cNvPr id="15" name="Picture 14">
            <a:extLst>
              <a:ext uri="{FF2B5EF4-FFF2-40B4-BE49-F238E27FC236}">
                <a16:creationId xmlns:a16="http://schemas.microsoft.com/office/drawing/2014/main" id="{4620A11B-0FEC-4452-B772-62D25E27F7D4}"/>
              </a:ext>
            </a:extLst>
          </p:cNvPr>
          <p:cNvPicPr>
            <a:picLocks noChangeAspect="1"/>
          </p:cNvPicPr>
          <p:nvPr/>
        </p:nvPicPr>
        <p:blipFill>
          <a:blip r:embed="rId4"/>
          <a:stretch>
            <a:fillRect/>
          </a:stretch>
        </p:blipFill>
        <p:spPr>
          <a:xfrm>
            <a:off x="895350" y="622570"/>
            <a:ext cx="10401300" cy="6173517"/>
          </a:xfrm>
          <a:prstGeom prst="rect">
            <a:avLst/>
          </a:prstGeom>
        </p:spPr>
      </p:pic>
      <p:pic>
        <p:nvPicPr>
          <p:cNvPr id="2" name="Audio 1">
            <a:hlinkClick r:id="" action="ppaction://media"/>
            <a:extLst>
              <a:ext uri="{FF2B5EF4-FFF2-40B4-BE49-F238E27FC236}">
                <a16:creationId xmlns:a16="http://schemas.microsoft.com/office/drawing/2014/main" id="{1F686949-4B1F-43C0-B6B8-C90B94EEEEE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962082853"/>
      </p:ext>
    </p:extLst>
  </p:cSld>
  <p:clrMapOvr>
    <a:masterClrMapping/>
  </p:clrMapOvr>
  <mc:AlternateContent xmlns:mc="http://schemas.openxmlformats.org/markup-compatibility/2006">
    <mc:Choice xmlns:p14="http://schemas.microsoft.com/office/powerpoint/2010/main" Requires="p14">
      <p:transition spd="slow" p14:dur="2000" advTm="60005"/>
    </mc:Choice>
    <mc:Fallback>
      <p:transition spd="slow" advTm="600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29B37-B08C-4F9F-B73D-1C88AD0992F5}"/>
              </a:ext>
            </a:extLst>
          </p:cNvPr>
          <p:cNvSpPr>
            <a:spLocks noGrp="1"/>
          </p:cNvSpPr>
          <p:nvPr>
            <p:ph type="title"/>
          </p:nvPr>
        </p:nvSpPr>
        <p:spPr>
          <a:xfrm>
            <a:off x="838200" y="213735"/>
            <a:ext cx="10515600" cy="1325563"/>
          </a:xfrm>
        </p:spPr>
        <p:txBody>
          <a:bodyPr>
            <a:normAutofit/>
          </a:bodyPr>
          <a:lstStyle/>
          <a:p>
            <a:r>
              <a:rPr lang="en-NZ" sz="3600" dirty="0">
                <a:solidFill>
                  <a:srgbClr val="0000CC"/>
                </a:solidFill>
              </a:rPr>
              <a:t>Failure and emotions</a:t>
            </a:r>
          </a:p>
        </p:txBody>
      </p:sp>
      <p:sp>
        <p:nvSpPr>
          <p:cNvPr id="3" name="Content Placeholder 2">
            <a:extLst>
              <a:ext uri="{FF2B5EF4-FFF2-40B4-BE49-F238E27FC236}">
                <a16:creationId xmlns:a16="http://schemas.microsoft.com/office/drawing/2014/main" id="{0A0CD240-F3D9-4A2D-B610-33D4773FE816}"/>
              </a:ext>
            </a:extLst>
          </p:cNvPr>
          <p:cNvSpPr>
            <a:spLocks noGrp="1"/>
          </p:cNvSpPr>
          <p:nvPr>
            <p:ph idx="1"/>
          </p:nvPr>
        </p:nvSpPr>
        <p:spPr>
          <a:xfrm>
            <a:off x="838200" y="1539298"/>
            <a:ext cx="6523182" cy="4351338"/>
          </a:xfrm>
        </p:spPr>
        <p:txBody>
          <a:bodyPr/>
          <a:lstStyle/>
          <a:p>
            <a:r>
              <a:rPr lang="en-NZ" sz="2400" dirty="0"/>
              <a:t>Failure is an affective event </a:t>
            </a:r>
            <a:r>
              <a:rPr lang="en-NZ" sz="2000" dirty="0">
                <a:solidFill>
                  <a:srgbClr val="FF0000"/>
                </a:solidFill>
              </a:rPr>
              <a:t>(He et al., 2018).</a:t>
            </a:r>
          </a:p>
          <a:p>
            <a:r>
              <a:rPr lang="en-NZ" sz="2400" dirty="0"/>
              <a:t>Naturally, most of the emotions are negative </a:t>
            </a:r>
            <a:r>
              <a:rPr lang="en-NZ" sz="2400" dirty="0">
                <a:solidFill>
                  <a:srgbClr val="FF0000"/>
                </a:solidFill>
                <a:sym typeface="Wingdings" panose="05000000000000000000" pitchFamily="2" charset="2"/>
              </a:rPr>
              <a:t></a:t>
            </a:r>
            <a:r>
              <a:rPr lang="en-NZ" sz="2400" dirty="0">
                <a:sym typeface="Wingdings" panose="05000000000000000000" pitchFamily="2" charset="2"/>
              </a:rPr>
              <a:t> </a:t>
            </a:r>
            <a:r>
              <a:rPr lang="en-NZ" sz="2400" dirty="0"/>
              <a:t>but some may be positive </a:t>
            </a:r>
            <a:r>
              <a:rPr lang="en-NZ" sz="2400" b="1" dirty="0">
                <a:solidFill>
                  <a:srgbClr val="00B050"/>
                </a:solidFill>
                <a:sym typeface="Wingdings" panose="05000000000000000000" pitchFamily="2" charset="2"/>
              </a:rPr>
              <a:t></a:t>
            </a:r>
            <a:r>
              <a:rPr lang="en-NZ" sz="2400" dirty="0">
                <a:sym typeface="Wingdings" panose="05000000000000000000" pitchFamily="2" charset="2"/>
              </a:rPr>
              <a:t>. Both could occur while failure is unfolding and afterwards.</a:t>
            </a:r>
          </a:p>
          <a:p>
            <a:r>
              <a:rPr lang="en-NZ" sz="2400" dirty="0">
                <a:sym typeface="Wingdings" panose="05000000000000000000" pitchFamily="2" charset="2"/>
              </a:rPr>
              <a:t>Negative and positive emotions can have negative and positive consequences for the individual, other people and the organization.</a:t>
            </a:r>
          </a:p>
          <a:p>
            <a:r>
              <a:rPr lang="en-NZ" sz="2400" dirty="0">
                <a:sym typeface="Wingdings" panose="05000000000000000000" pitchFamily="2" charset="2"/>
              </a:rPr>
              <a:t>Emotional intelligence, and particularly emotional regulation, help people to stop or slow downward trajectories (material and psychological), and possibly ‘land’ safely.</a:t>
            </a:r>
            <a:endParaRPr lang="en-NZ" sz="2400" dirty="0"/>
          </a:p>
        </p:txBody>
      </p:sp>
      <p:pic>
        <p:nvPicPr>
          <p:cNvPr id="4" name="Picture 3">
            <a:extLst>
              <a:ext uri="{FF2B5EF4-FFF2-40B4-BE49-F238E27FC236}">
                <a16:creationId xmlns:a16="http://schemas.microsoft.com/office/drawing/2014/main" id="{1AB5B842-6B74-4C1B-AEB5-7C3737419B1D}"/>
              </a:ext>
            </a:extLst>
          </p:cNvPr>
          <p:cNvPicPr>
            <a:picLocks noChangeAspect="1"/>
          </p:cNvPicPr>
          <p:nvPr/>
        </p:nvPicPr>
        <p:blipFill>
          <a:blip r:embed="rId4"/>
          <a:stretch>
            <a:fillRect/>
          </a:stretch>
        </p:blipFill>
        <p:spPr>
          <a:xfrm>
            <a:off x="8021559" y="1413296"/>
            <a:ext cx="2598560" cy="554784"/>
          </a:xfrm>
          <a:prstGeom prst="rect">
            <a:avLst/>
          </a:prstGeom>
        </p:spPr>
      </p:pic>
      <p:pic>
        <p:nvPicPr>
          <p:cNvPr id="6" name="Picture 5">
            <a:extLst>
              <a:ext uri="{FF2B5EF4-FFF2-40B4-BE49-F238E27FC236}">
                <a16:creationId xmlns:a16="http://schemas.microsoft.com/office/drawing/2014/main" id="{AE121B29-D627-4552-8979-25D6CF5232F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36093" y="2268872"/>
            <a:ext cx="3045947" cy="1713345"/>
          </a:xfrm>
          <a:prstGeom prst="rect">
            <a:avLst/>
          </a:prstGeom>
        </p:spPr>
      </p:pic>
      <p:pic>
        <p:nvPicPr>
          <p:cNvPr id="8" name="Picture 7">
            <a:extLst>
              <a:ext uri="{FF2B5EF4-FFF2-40B4-BE49-F238E27FC236}">
                <a16:creationId xmlns:a16="http://schemas.microsoft.com/office/drawing/2014/main" id="{E22D30DE-882C-4AEA-8B69-D2D2E6B4232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34913" y="4410999"/>
            <a:ext cx="3463636" cy="2067410"/>
          </a:xfrm>
          <a:prstGeom prst="rect">
            <a:avLst/>
          </a:prstGeom>
        </p:spPr>
      </p:pic>
      <p:pic>
        <p:nvPicPr>
          <p:cNvPr id="5" name="Audio 4">
            <a:hlinkClick r:id="" action="ppaction://media"/>
            <a:extLst>
              <a:ext uri="{FF2B5EF4-FFF2-40B4-BE49-F238E27FC236}">
                <a16:creationId xmlns:a16="http://schemas.microsoft.com/office/drawing/2014/main" id="{7D155572-3BBB-4703-94DB-67B293B298DE}"/>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4292962328"/>
      </p:ext>
    </p:extLst>
  </p:cSld>
  <p:clrMapOvr>
    <a:masterClrMapping/>
  </p:clrMapOvr>
  <mc:AlternateContent xmlns:mc="http://schemas.openxmlformats.org/markup-compatibility/2006">
    <mc:Choice xmlns:p14="http://schemas.microsoft.com/office/powerpoint/2010/main" Requires="p14">
      <p:transition spd="slow" p14:dur="2000" advTm="46282"/>
    </mc:Choice>
    <mc:Fallback>
      <p:transition spd="slow" advTm="462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1A0A2C3-A142-4CC4-9A29-1266EE9FAD7A}"/>
              </a:ext>
            </a:extLst>
          </p:cNvPr>
          <p:cNvSpPr txBox="1"/>
          <p:nvPr/>
        </p:nvSpPr>
        <p:spPr>
          <a:xfrm>
            <a:off x="573931" y="330740"/>
            <a:ext cx="10769600" cy="584775"/>
          </a:xfrm>
          <a:prstGeom prst="rect">
            <a:avLst/>
          </a:prstGeom>
          <a:noFill/>
        </p:spPr>
        <p:txBody>
          <a:bodyPr wrap="square" rtlCol="0">
            <a:spAutoFit/>
          </a:bodyPr>
          <a:lstStyle/>
          <a:p>
            <a:r>
              <a:rPr lang="en-NZ" sz="3200" dirty="0">
                <a:solidFill>
                  <a:srgbClr val="0000CC"/>
                </a:solidFill>
                <a:latin typeface="+mj-lt"/>
              </a:rPr>
              <a:t>Figure 1: Model of the emotions of failure in organizational life</a:t>
            </a:r>
          </a:p>
        </p:txBody>
      </p:sp>
      <p:pic>
        <p:nvPicPr>
          <p:cNvPr id="5" name="Picture 4">
            <a:extLst>
              <a:ext uri="{FF2B5EF4-FFF2-40B4-BE49-F238E27FC236}">
                <a16:creationId xmlns:a16="http://schemas.microsoft.com/office/drawing/2014/main" id="{B54EB53F-A9FF-4314-A815-4B373883819C}"/>
              </a:ext>
            </a:extLst>
          </p:cNvPr>
          <p:cNvPicPr>
            <a:picLocks noChangeAspect="1"/>
          </p:cNvPicPr>
          <p:nvPr/>
        </p:nvPicPr>
        <p:blipFill>
          <a:blip r:embed="rId4"/>
          <a:stretch>
            <a:fillRect/>
          </a:stretch>
        </p:blipFill>
        <p:spPr>
          <a:xfrm>
            <a:off x="573932" y="990060"/>
            <a:ext cx="10769600" cy="5537200"/>
          </a:xfrm>
          <a:prstGeom prst="rect">
            <a:avLst/>
          </a:prstGeom>
        </p:spPr>
      </p:pic>
      <p:pic>
        <p:nvPicPr>
          <p:cNvPr id="2" name="Audio 1">
            <a:hlinkClick r:id="" action="ppaction://media"/>
            <a:extLst>
              <a:ext uri="{FF2B5EF4-FFF2-40B4-BE49-F238E27FC236}">
                <a16:creationId xmlns:a16="http://schemas.microsoft.com/office/drawing/2014/main" id="{727465BF-F9E0-4974-87DB-496E63C5DC7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3133008306"/>
      </p:ext>
    </p:extLst>
  </p:cSld>
  <p:clrMapOvr>
    <a:masterClrMapping/>
  </p:clrMapOvr>
  <mc:AlternateContent xmlns:mc="http://schemas.openxmlformats.org/markup-compatibility/2006">
    <mc:Choice xmlns:p14="http://schemas.microsoft.com/office/powerpoint/2010/main" Requires="p14">
      <p:transition spd="slow" p14:dur="2000" advTm="54696"/>
    </mc:Choice>
    <mc:Fallback>
      <p:transition spd="slow" advTm="546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6C636-4215-4433-BA05-86C0383FB0F9}"/>
              </a:ext>
            </a:extLst>
          </p:cNvPr>
          <p:cNvSpPr>
            <a:spLocks noGrp="1"/>
          </p:cNvSpPr>
          <p:nvPr>
            <p:ph type="title"/>
          </p:nvPr>
        </p:nvSpPr>
        <p:spPr/>
        <p:txBody>
          <a:bodyPr/>
          <a:lstStyle/>
          <a:p>
            <a:r>
              <a:rPr lang="en-NZ" sz="3600" dirty="0">
                <a:solidFill>
                  <a:srgbClr val="0000CC"/>
                </a:solidFill>
              </a:rPr>
              <a:t>Failing and failure</a:t>
            </a:r>
            <a:br>
              <a:rPr lang="en-NZ" dirty="0"/>
            </a:br>
            <a:endParaRPr lang="en-NZ" dirty="0"/>
          </a:p>
        </p:txBody>
      </p:sp>
      <p:sp>
        <p:nvSpPr>
          <p:cNvPr id="3" name="Content Placeholder 2">
            <a:extLst>
              <a:ext uri="{FF2B5EF4-FFF2-40B4-BE49-F238E27FC236}">
                <a16:creationId xmlns:a16="http://schemas.microsoft.com/office/drawing/2014/main" id="{42597FD9-350F-4556-966B-5B4E9E69F920}"/>
              </a:ext>
            </a:extLst>
          </p:cNvPr>
          <p:cNvSpPr>
            <a:spLocks noGrp="1"/>
          </p:cNvSpPr>
          <p:nvPr>
            <p:ph idx="1"/>
          </p:nvPr>
        </p:nvSpPr>
        <p:spPr>
          <a:xfrm>
            <a:off x="530086" y="1368425"/>
            <a:ext cx="6964017" cy="4351338"/>
          </a:xfrm>
        </p:spPr>
        <p:txBody>
          <a:bodyPr>
            <a:normAutofit/>
          </a:bodyPr>
          <a:lstStyle/>
          <a:p>
            <a:r>
              <a:rPr lang="en-NZ" sz="2400" b="1" dirty="0"/>
              <a:t>Failing is a process that occurs over time </a:t>
            </a:r>
            <a:r>
              <a:rPr lang="en-NZ" sz="2400" dirty="0"/>
              <a:t>as the individual perceives problems occurring that could derail the organization, venture, project, change, etc.</a:t>
            </a:r>
          </a:p>
          <a:p>
            <a:r>
              <a:rPr lang="en-NZ" sz="2400" b="1" dirty="0"/>
              <a:t>Failure is the outcome </a:t>
            </a:r>
            <a:r>
              <a:rPr lang="en-NZ" sz="2400" dirty="0"/>
              <a:t>– usually final but not always. (Organizations that have failed may be sold to others who make them work; strategies that seemed to have failed may, over time, prove successful; discarded changes may be resurrected and modified – and work!).</a:t>
            </a:r>
          </a:p>
          <a:p>
            <a:r>
              <a:rPr lang="en-NZ" sz="2400" dirty="0">
                <a:solidFill>
                  <a:srgbClr val="0000CC"/>
                </a:solidFill>
              </a:rPr>
              <a:t>The emotions of failing and failure may be similar and different and oscillate over time.</a:t>
            </a:r>
          </a:p>
        </p:txBody>
      </p:sp>
      <p:pic>
        <p:nvPicPr>
          <p:cNvPr id="4" name="Picture 3">
            <a:extLst>
              <a:ext uri="{FF2B5EF4-FFF2-40B4-BE49-F238E27FC236}">
                <a16:creationId xmlns:a16="http://schemas.microsoft.com/office/drawing/2014/main" id="{0EE125F5-3228-4704-A1C7-0D5F39A6C06D}"/>
              </a:ext>
            </a:extLst>
          </p:cNvPr>
          <p:cNvPicPr>
            <a:picLocks noChangeAspect="1"/>
          </p:cNvPicPr>
          <p:nvPr/>
        </p:nvPicPr>
        <p:blipFill>
          <a:blip r:embed="rId4"/>
          <a:stretch>
            <a:fillRect/>
          </a:stretch>
        </p:blipFill>
        <p:spPr>
          <a:xfrm>
            <a:off x="8168452" y="2594113"/>
            <a:ext cx="3698869" cy="2486235"/>
          </a:xfrm>
          <a:prstGeom prst="rect">
            <a:avLst/>
          </a:prstGeom>
        </p:spPr>
      </p:pic>
      <p:pic>
        <p:nvPicPr>
          <p:cNvPr id="5" name="Audio 4">
            <a:hlinkClick r:id="" action="ppaction://media"/>
            <a:extLst>
              <a:ext uri="{FF2B5EF4-FFF2-40B4-BE49-F238E27FC236}">
                <a16:creationId xmlns:a16="http://schemas.microsoft.com/office/drawing/2014/main" id="{43B7861D-99DA-427B-A28C-57BF3657C88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1541391128"/>
      </p:ext>
    </p:extLst>
  </p:cSld>
  <p:clrMapOvr>
    <a:masterClrMapping/>
  </p:clrMapOvr>
  <mc:AlternateContent xmlns:mc="http://schemas.openxmlformats.org/markup-compatibility/2006">
    <mc:Choice xmlns:p14="http://schemas.microsoft.com/office/powerpoint/2010/main" Requires="p14">
      <p:transition spd="slow" p14:dur="2000" advTm="43109"/>
    </mc:Choice>
    <mc:Fallback>
      <p:transition spd="slow" advTm="431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C3348-278F-44EA-8C7B-150707FCE14A}"/>
              </a:ext>
            </a:extLst>
          </p:cNvPr>
          <p:cNvSpPr>
            <a:spLocks noGrp="1"/>
          </p:cNvSpPr>
          <p:nvPr>
            <p:ph type="title"/>
          </p:nvPr>
        </p:nvSpPr>
        <p:spPr>
          <a:xfrm>
            <a:off x="692285" y="669907"/>
            <a:ext cx="10515600" cy="1325563"/>
          </a:xfrm>
        </p:spPr>
        <p:txBody>
          <a:bodyPr>
            <a:normAutofit fontScale="90000"/>
          </a:bodyPr>
          <a:lstStyle/>
          <a:p>
            <a:r>
              <a:rPr lang="en-NZ" sz="3600" dirty="0">
                <a:solidFill>
                  <a:srgbClr val="0000CC"/>
                </a:solidFill>
              </a:rPr>
              <a:t>The negative emotions of failure</a:t>
            </a:r>
            <a:br>
              <a:rPr lang="en-NZ" sz="3600" dirty="0">
                <a:solidFill>
                  <a:srgbClr val="0000CC"/>
                </a:solidFill>
              </a:rPr>
            </a:br>
            <a:br>
              <a:rPr lang="en-NZ" sz="3600" dirty="0">
                <a:solidFill>
                  <a:srgbClr val="0000CC"/>
                </a:solidFill>
              </a:rPr>
            </a:br>
            <a:r>
              <a:rPr lang="en-NZ" sz="2200" dirty="0"/>
              <a:t>Some examples </a:t>
            </a:r>
            <a:br>
              <a:rPr lang="en-NZ" dirty="0"/>
            </a:br>
            <a:endParaRPr lang="en-NZ" dirty="0"/>
          </a:p>
        </p:txBody>
      </p:sp>
      <p:sp>
        <p:nvSpPr>
          <p:cNvPr id="4" name="Content Placeholder 3">
            <a:extLst>
              <a:ext uri="{FF2B5EF4-FFF2-40B4-BE49-F238E27FC236}">
                <a16:creationId xmlns:a16="http://schemas.microsoft.com/office/drawing/2014/main" id="{095F5D4D-7840-4426-A812-8B9BCAF793B8}"/>
              </a:ext>
            </a:extLst>
          </p:cNvPr>
          <p:cNvSpPr>
            <a:spLocks noGrp="1"/>
          </p:cNvSpPr>
          <p:nvPr>
            <p:ph sz="half" idx="1"/>
          </p:nvPr>
        </p:nvSpPr>
        <p:spPr>
          <a:xfrm>
            <a:off x="692285" y="1825625"/>
            <a:ext cx="5181600" cy="3699686"/>
          </a:xfrm>
          <a:solidFill>
            <a:srgbClr val="FF7C80"/>
          </a:solidFill>
        </p:spPr>
        <p:txBody>
          <a:bodyPr>
            <a:normAutofit fontScale="92500" lnSpcReduction="10000"/>
          </a:bodyPr>
          <a:lstStyle/>
          <a:p>
            <a:pPr marL="0" indent="0">
              <a:buNone/>
            </a:pPr>
            <a:r>
              <a:rPr lang="en-NZ" b="1" dirty="0"/>
              <a:t>Failing</a:t>
            </a:r>
          </a:p>
          <a:p>
            <a:pPr marL="0" indent="0">
              <a:buNone/>
            </a:pPr>
            <a:r>
              <a:rPr lang="en-NZ" sz="2400" dirty="0"/>
              <a:t>Fear, anger, frustration, sadness, (anticipatory) grief, disappointment, embarrassment, shame and guilt</a:t>
            </a:r>
          </a:p>
          <a:p>
            <a:pPr marL="0" indent="0">
              <a:buNone/>
            </a:pPr>
            <a:r>
              <a:rPr lang="en-NZ" b="1" dirty="0"/>
              <a:t>Failure </a:t>
            </a:r>
          </a:p>
          <a:p>
            <a:pPr marL="0" indent="0">
              <a:buNone/>
            </a:pPr>
            <a:r>
              <a:rPr lang="en-NZ" sz="2400" dirty="0"/>
              <a:t>Fear, anger, frustration, sadness, grief, disappointment, embarrassment, shame and guilt</a:t>
            </a:r>
            <a:endParaRPr lang="en-NZ" sz="2400" b="1" dirty="0"/>
          </a:p>
        </p:txBody>
      </p:sp>
      <p:sp>
        <p:nvSpPr>
          <p:cNvPr id="5" name="Content Placeholder 4">
            <a:extLst>
              <a:ext uri="{FF2B5EF4-FFF2-40B4-BE49-F238E27FC236}">
                <a16:creationId xmlns:a16="http://schemas.microsoft.com/office/drawing/2014/main" id="{DF1FC7ED-7355-4E9F-8FD0-B64CDA2C8348}"/>
              </a:ext>
            </a:extLst>
          </p:cNvPr>
          <p:cNvSpPr>
            <a:spLocks noGrp="1"/>
          </p:cNvSpPr>
          <p:nvPr>
            <p:ph sz="half" idx="2"/>
          </p:nvPr>
        </p:nvSpPr>
        <p:spPr>
          <a:xfrm>
            <a:off x="6561306" y="666731"/>
            <a:ext cx="5181600" cy="5831345"/>
          </a:xfrm>
        </p:spPr>
        <p:txBody>
          <a:bodyPr>
            <a:normAutofit fontScale="92500" lnSpcReduction="10000"/>
          </a:bodyPr>
          <a:lstStyle/>
          <a:p>
            <a:r>
              <a:rPr lang="en-NZ" sz="2200" dirty="0"/>
              <a:t>The emotion depends on perceptions of </a:t>
            </a:r>
            <a:r>
              <a:rPr lang="en-NZ" sz="2200" b="1" dirty="0"/>
              <a:t>who or what is to blame</a:t>
            </a:r>
            <a:r>
              <a:rPr lang="en-NZ" sz="2200" b="1" dirty="0">
                <a:solidFill>
                  <a:srgbClr val="FF0000"/>
                </a:solidFill>
              </a:rPr>
              <a:t> </a:t>
            </a:r>
            <a:r>
              <a:rPr lang="en-NZ" sz="1900" dirty="0">
                <a:solidFill>
                  <a:srgbClr val="FF0000"/>
                </a:solidFill>
              </a:rPr>
              <a:t>(Cardon et al., 2011</a:t>
            </a:r>
            <a:r>
              <a:rPr lang="en-NZ" sz="1900" b="1" dirty="0">
                <a:solidFill>
                  <a:srgbClr val="FF0000"/>
                </a:solidFill>
              </a:rPr>
              <a:t>), </a:t>
            </a:r>
            <a:r>
              <a:rPr lang="en-NZ" sz="1900" dirty="0">
                <a:solidFill>
                  <a:srgbClr val="FF0000"/>
                </a:solidFill>
              </a:rPr>
              <a:t> </a:t>
            </a:r>
            <a:r>
              <a:rPr lang="en-NZ" sz="2200" dirty="0"/>
              <a:t>e.g., </a:t>
            </a:r>
            <a:r>
              <a:rPr lang="en-NZ" sz="2200" dirty="0">
                <a:solidFill>
                  <a:srgbClr val="CC0099"/>
                </a:solidFill>
              </a:rPr>
              <a:t>frustration, anger </a:t>
            </a:r>
            <a:r>
              <a:rPr lang="en-NZ" sz="2200" dirty="0"/>
              <a:t>if it is due to others; </a:t>
            </a:r>
            <a:r>
              <a:rPr lang="en-NZ" sz="2200" dirty="0">
                <a:solidFill>
                  <a:srgbClr val="CC0099"/>
                </a:solidFill>
              </a:rPr>
              <a:t>guilt, shame, embarrassment</a:t>
            </a:r>
            <a:r>
              <a:rPr lang="en-NZ" sz="2200" dirty="0">
                <a:solidFill>
                  <a:srgbClr val="FF0000"/>
                </a:solidFill>
              </a:rPr>
              <a:t> </a:t>
            </a:r>
            <a:r>
              <a:rPr lang="en-NZ" sz="2200" dirty="0"/>
              <a:t>if it is the individual’s lack of foresight, ability). </a:t>
            </a:r>
            <a:r>
              <a:rPr lang="en-NZ" sz="1900" dirty="0">
                <a:solidFill>
                  <a:srgbClr val="FF0000"/>
                </a:solidFill>
              </a:rPr>
              <a:t>(</a:t>
            </a:r>
            <a:r>
              <a:rPr lang="en-NZ" sz="1900" dirty="0" err="1">
                <a:solidFill>
                  <a:srgbClr val="FF0000"/>
                </a:solidFill>
              </a:rPr>
              <a:t>Doern</a:t>
            </a:r>
            <a:r>
              <a:rPr lang="en-NZ" sz="1900" dirty="0">
                <a:solidFill>
                  <a:srgbClr val="FF0000"/>
                </a:solidFill>
              </a:rPr>
              <a:t> &amp; Gross, 2013)</a:t>
            </a:r>
          </a:p>
          <a:p>
            <a:r>
              <a:rPr lang="en-NZ" sz="2200" dirty="0">
                <a:solidFill>
                  <a:srgbClr val="CC0099"/>
                </a:solidFill>
              </a:rPr>
              <a:t>Grief</a:t>
            </a:r>
            <a:r>
              <a:rPr lang="en-NZ" sz="2200" dirty="0"/>
              <a:t> of loss – anticipated and experienced occurs regardless of </a:t>
            </a:r>
            <a:r>
              <a:rPr lang="en-NZ" sz="1900" dirty="0"/>
              <a:t>causes of failure.</a:t>
            </a:r>
            <a:r>
              <a:rPr lang="en-NZ" sz="1900" dirty="0">
                <a:solidFill>
                  <a:srgbClr val="FF0000"/>
                </a:solidFill>
              </a:rPr>
              <a:t>             </a:t>
            </a:r>
            <a:r>
              <a:rPr lang="en-NZ" sz="2200" dirty="0">
                <a:solidFill>
                  <a:srgbClr val="FF0000"/>
                </a:solidFill>
              </a:rPr>
              <a:t>(Jenkins et al. 2014)</a:t>
            </a:r>
          </a:p>
          <a:p>
            <a:r>
              <a:rPr lang="en-NZ" sz="2200" dirty="0"/>
              <a:t>There are also </a:t>
            </a:r>
            <a:r>
              <a:rPr lang="en-NZ" sz="2200" b="1" dirty="0"/>
              <a:t>cultural differences </a:t>
            </a:r>
            <a:r>
              <a:rPr lang="en-NZ" sz="2200" dirty="0"/>
              <a:t>in how failure is experienced and the emotions that may result from perceived the perceived stigma. </a:t>
            </a:r>
            <a:r>
              <a:rPr lang="en-NZ" sz="1900" dirty="0">
                <a:solidFill>
                  <a:srgbClr val="FF0000"/>
                </a:solidFill>
              </a:rPr>
              <a:t>(Singh et al., 2015) </a:t>
            </a:r>
          </a:p>
          <a:p>
            <a:endParaRPr lang="en-NZ" sz="2200" dirty="0">
              <a:solidFill>
                <a:srgbClr val="FF0000"/>
              </a:solidFill>
            </a:endParaRPr>
          </a:p>
          <a:p>
            <a:endParaRPr lang="en-NZ" sz="2200" dirty="0">
              <a:solidFill>
                <a:srgbClr val="FF0000"/>
              </a:solidFill>
            </a:endParaRPr>
          </a:p>
          <a:p>
            <a:r>
              <a:rPr lang="en-NZ" sz="2200" dirty="0"/>
              <a:t>There are also </a:t>
            </a:r>
            <a:r>
              <a:rPr lang="en-NZ" sz="2200" b="1" dirty="0"/>
              <a:t>contextual differences</a:t>
            </a:r>
            <a:r>
              <a:rPr lang="en-NZ" sz="2200" dirty="0"/>
              <a:t>. For example, the pandemic – and it consequences – may leave us feeling worried and sad, but we may see believe that our failure was just bad luck, and not too different from the impact of droughts, floods and earthquakes.</a:t>
            </a:r>
            <a:endParaRPr lang="en-NZ" dirty="0"/>
          </a:p>
          <a:p>
            <a:endParaRPr lang="en-NZ" sz="1800" dirty="0"/>
          </a:p>
        </p:txBody>
      </p:sp>
      <p:pic>
        <p:nvPicPr>
          <p:cNvPr id="7" name="Picture 6">
            <a:extLst>
              <a:ext uri="{FF2B5EF4-FFF2-40B4-BE49-F238E27FC236}">
                <a16:creationId xmlns:a16="http://schemas.microsoft.com/office/drawing/2014/main" id="{8768CA41-49E6-4F7A-A662-EBD80551F883}"/>
              </a:ext>
            </a:extLst>
          </p:cNvPr>
          <p:cNvPicPr>
            <a:picLocks noChangeAspect="1"/>
          </p:cNvPicPr>
          <p:nvPr/>
        </p:nvPicPr>
        <p:blipFill>
          <a:blip r:embed="rId4"/>
          <a:stretch>
            <a:fillRect/>
          </a:stretch>
        </p:blipFill>
        <p:spPr>
          <a:xfrm>
            <a:off x="10169844" y="3747505"/>
            <a:ext cx="1496862" cy="803985"/>
          </a:xfrm>
          <a:prstGeom prst="rect">
            <a:avLst/>
          </a:prstGeom>
        </p:spPr>
      </p:pic>
      <p:pic>
        <p:nvPicPr>
          <p:cNvPr id="3" name="Audio 2">
            <a:hlinkClick r:id="" action="ppaction://media"/>
            <a:extLst>
              <a:ext uri="{FF2B5EF4-FFF2-40B4-BE49-F238E27FC236}">
                <a16:creationId xmlns:a16="http://schemas.microsoft.com/office/drawing/2014/main" id="{EA807114-A42A-4581-830B-73FE8305BDC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486897190"/>
      </p:ext>
    </p:extLst>
  </p:cSld>
  <p:clrMapOvr>
    <a:masterClrMapping/>
  </p:clrMapOvr>
  <mc:AlternateContent xmlns:mc="http://schemas.openxmlformats.org/markup-compatibility/2006">
    <mc:Choice xmlns:p14="http://schemas.microsoft.com/office/powerpoint/2010/main" Requires="p14">
      <p:transition spd="slow" p14:dur="2000" advTm="54845"/>
    </mc:Choice>
    <mc:Fallback>
      <p:transition spd="slow" advTm="548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C3348-278F-44EA-8C7B-150707FCE14A}"/>
              </a:ext>
            </a:extLst>
          </p:cNvPr>
          <p:cNvSpPr>
            <a:spLocks noGrp="1"/>
          </p:cNvSpPr>
          <p:nvPr>
            <p:ph type="title"/>
          </p:nvPr>
        </p:nvSpPr>
        <p:spPr>
          <a:xfrm>
            <a:off x="692285" y="562903"/>
            <a:ext cx="10515600" cy="1325563"/>
          </a:xfrm>
        </p:spPr>
        <p:txBody>
          <a:bodyPr>
            <a:normAutofit fontScale="90000"/>
          </a:bodyPr>
          <a:lstStyle/>
          <a:p>
            <a:r>
              <a:rPr lang="en-NZ" sz="3600" dirty="0">
                <a:solidFill>
                  <a:srgbClr val="0000CC"/>
                </a:solidFill>
              </a:rPr>
              <a:t>The positive emotions of failure</a:t>
            </a:r>
            <a:br>
              <a:rPr lang="en-NZ" sz="3600" dirty="0">
                <a:solidFill>
                  <a:srgbClr val="0000CC"/>
                </a:solidFill>
              </a:rPr>
            </a:br>
            <a:br>
              <a:rPr lang="en-NZ" sz="3600" dirty="0">
                <a:solidFill>
                  <a:srgbClr val="0000CC"/>
                </a:solidFill>
              </a:rPr>
            </a:br>
            <a:r>
              <a:rPr lang="en-NZ" sz="2000" dirty="0"/>
              <a:t>Some examples </a:t>
            </a:r>
            <a:br>
              <a:rPr lang="en-NZ" dirty="0"/>
            </a:br>
            <a:endParaRPr lang="en-NZ" dirty="0"/>
          </a:p>
        </p:txBody>
      </p:sp>
      <p:sp>
        <p:nvSpPr>
          <p:cNvPr id="4" name="Content Placeholder 3">
            <a:extLst>
              <a:ext uri="{FF2B5EF4-FFF2-40B4-BE49-F238E27FC236}">
                <a16:creationId xmlns:a16="http://schemas.microsoft.com/office/drawing/2014/main" id="{095F5D4D-7840-4426-A812-8B9BCAF793B8}"/>
              </a:ext>
            </a:extLst>
          </p:cNvPr>
          <p:cNvSpPr>
            <a:spLocks noGrp="1"/>
          </p:cNvSpPr>
          <p:nvPr>
            <p:ph sz="half" idx="1"/>
          </p:nvPr>
        </p:nvSpPr>
        <p:spPr>
          <a:xfrm>
            <a:off x="692285" y="1825624"/>
            <a:ext cx="5181600" cy="4507081"/>
          </a:xfrm>
          <a:solidFill>
            <a:srgbClr val="DBECD0"/>
          </a:solidFill>
        </p:spPr>
        <p:txBody>
          <a:bodyPr>
            <a:normAutofit fontScale="92500" lnSpcReduction="20000"/>
          </a:bodyPr>
          <a:lstStyle/>
          <a:p>
            <a:pPr marL="0" indent="0">
              <a:buNone/>
            </a:pPr>
            <a:r>
              <a:rPr lang="en-NZ" b="1" dirty="0"/>
              <a:t>Failing</a:t>
            </a:r>
          </a:p>
          <a:p>
            <a:pPr marL="0" indent="0">
              <a:buNone/>
            </a:pPr>
            <a:r>
              <a:rPr lang="en-NZ" dirty="0">
                <a:solidFill>
                  <a:srgbClr val="CC0099"/>
                </a:solidFill>
              </a:rPr>
              <a:t>Pride</a:t>
            </a:r>
            <a:r>
              <a:rPr lang="en-NZ" dirty="0"/>
              <a:t>: I am trying to make it work.</a:t>
            </a:r>
          </a:p>
          <a:p>
            <a:pPr marL="0" indent="0">
              <a:buNone/>
            </a:pPr>
            <a:r>
              <a:rPr lang="en-NZ" dirty="0">
                <a:solidFill>
                  <a:srgbClr val="CC0099"/>
                </a:solidFill>
              </a:rPr>
              <a:t>Hope</a:t>
            </a:r>
            <a:r>
              <a:rPr lang="en-NZ" dirty="0"/>
              <a:t>: Maybe it will still succeed.</a:t>
            </a:r>
          </a:p>
          <a:p>
            <a:pPr marL="0" indent="0">
              <a:buNone/>
            </a:pPr>
            <a:r>
              <a:rPr lang="en-NZ" dirty="0">
                <a:solidFill>
                  <a:srgbClr val="CC0099"/>
                </a:solidFill>
              </a:rPr>
              <a:t>Contentment</a:t>
            </a:r>
            <a:r>
              <a:rPr lang="en-NZ" dirty="0"/>
              <a:t>: If it does succeed. </a:t>
            </a:r>
          </a:p>
          <a:p>
            <a:pPr marL="0" indent="0">
              <a:buNone/>
            </a:pPr>
            <a:endParaRPr lang="en-NZ" b="1" dirty="0"/>
          </a:p>
          <a:p>
            <a:pPr marL="0" indent="0">
              <a:buNone/>
            </a:pPr>
            <a:r>
              <a:rPr lang="en-NZ" b="1" dirty="0"/>
              <a:t>Failure </a:t>
            </a:r>
          </a:p>
          <a:p>
            <a:pPr marL="0" indent="0">
              <a:buNone/>
            </a:pPr>
            <a:r>
              <a:rPr lang="en-NZ" dirty="0">
                <a:solidFill>
                  <a:srgbClr val="CC0099"/>
                </a:solidFill>
              </a:rPr>
              <a:t>Pride</a:t>
            </a:r>
            <a:r>
              <a:rPr lang="en-NZ" dirty="0"/>
              <a:t>: I gave it my best shot!</a:t>
            </a:r>
          </a:p>
          <a:p>
            <a:pPr marL="989013" indent="-989013">
              <a:lnSpc>
                <a:spcPct val="120000"/>
              </a:lnSpc>
              <a:buNone/>
              <a:tabLst>
                <a:tab pos="895350" algn="l"/>
              </a:tabLst>
            </a:pPr>
            <a:r>
              <a:rPr lang="en-NZ" dirty="0">
                <a:solidFill>
                  <a:srgbClr val="CC0099"/>
                </a:solidFill>
              </a:rPr>
              <a:t>Hope</a:t>
            </a:r>
            <a:r>
              <a:rPr lang="en-NZ" dirty="0"/>
              <a:t>: Some good may have come    from my/our efforts.</a:t>
            </a:r>
          </a:p>
          <a:p>
            <a:pPr marL="0" indent="0">
              <a:buNone/>
            </a:pPr>
            <a:r>
              <a:rPr lang="en-NZ" dirty="0">
                <a:solidFill>
                  <a:srgbClr val="CC0099"/>
                </a:solidFill>
              </a:rPr>
              <a:t>Relief</a:t>
            </a:r>
            <a:r>
              <a:rPr lang="en-NZ" dirty="0"/>
              <a:t>: Thankfully it’s over!</a:t>
            </a:r>
          </a:p>
        </p:txBody>
      </p:sp>
      <p:sp>
        <p:nvSpPr>
          <p:cNvPr id="5" name="Content Placeholder 4">
            <a:extLst>
              <a:ext uri="{FF2B5EF4-FFF2-40B4-BE49-F238E27FC236}">
                <a16:creationId xmlns:a16="http://schemas.microsoft.com/office/drawing/2014/main" id="{DF1FC7ED-7355-4E9F-8FD0-B64CDA2C8348}"/>
              </a:ext>
            </a:extLst>
          </p:cNvPr>
          <p:cNvSpPr>
            <a:spLocks noGrp="1"/>
          </p:cNvSpPr>
          <p:nvPr>
            <p:ph sz="half" idx="2"/>
          </p:nvPr>
        </p:nvSpPr>
        <p:spPr>
          <a:xfrm>
            <a:off x="6172199" y="1825625"/>
            <a:ext cx="5559357" cy="3806690"/>
          </a:xfrm>
        </p:spPr>
        <p:txBody>
          <a:bodyPr>
            <a:noAutofit/>
          </a:bodyPr>
          <a:lstStyle/>
          <a:p>
            <a:pPr marL="0" indent="0">
              <a:buNone/>
            </a:pPr>
            <a:r>
              <a:rPr lang="en-NZ" sz="2400" dirty="0"/>
              <a:t>The emotion partly depends on an optimistic outlook.</a:t>
            </a:r>
            <a:r>
              <a:rPr lang="en-NZ" sz="2000" dirty="0"/>
              <a:t> </a:t>
            </a:r>
            <a:r>
              <a:rPr lang="en-NZ" sz="1800" dirty="0">
                <a:solidFill>
                  <a:srgbClr val="FF0000"/>
                </a:solidFill>
              </a:rPr>
              <a:t>(</a:t>
            </a:r>
            <a:r>
              <a:rPr lang="en-NZ" sz="1800" dirty="0" err="1">
                <a:solidFill>
                  <a:srgbClr val="FF0000"/>
                </a:solidFill>
              </a:rPr>
              <a:t>Moenkemeyer</a:t>
            </a:r>
            <a:r>
              <a:rPr lang="en-NZ" sz="1800" dirty="0">
                <a:solidFill>
                  <a:srgbClr val="FF0000"/>
                </a:solidFill>
              </a:rPr>
              <a:t> et al., 2012).</a:t>
            </a:r>
          </a:p>
          <a:p>
            <a:endParaRPr lang="en-NZ" sz="2000" dirty="0"/>
          </a:p>
          <a:p>
            <a:endParaRPr lang="en-NZ" sz="2000" dirty="0"/>
          </a:p>
          <a:p>
            <a:pPr marL="0" indent="0">
              <a:buNone/>
            </a:pPr>
            <a:endParaRPr lang="en-NZ" sz="2000" dirty="0"/>
          </a:p>
          <a:p>
            <a:endParaRPr lang="en-NZ" sz="2000" dirty="0"/>
          </a:p>
          <a:p>
            <a:pPr marL="0" indent="0">
              <a:buNone/>
            </a:pPr>
            <a:endParaRPr lang="en-NZ" sz="2000" dirty="0"/>
          </a:p>
          <a:p>
            <a:pPr marL="0" indent="0">
              <a:buNone/>
            </a:pPr>
            <a:endParaRPr lang="en-NZ" sz="2400" dirty="0"/>
          </a:p>
          <a:p>
            <a:pPr marL="0" indent="0">
              <a:buNone/>
            </a:pPr>
            <a:r>
              <a:rPr lang="en-NZ" sz="2400" dirty="0"/>
              <a:t>The emotion partly depends on the ability to look for the silver lining, or to exercise self-compassion. </a:t>
            </a:r>
            <a:r>
              <a:rPr lang="en-NZ" sz="1800" dirty="0">
                <a:solidFill>
                  <a:srgbClr val="FF0000"/>
                </a:solidFill>
              </a:rPr>
              <a:t>(Shepherd &amp; Cardon, 2009).</a:t>
            </a:r>
          </a:p>
        </p:txBody>
      </p:sp>
      <p:pic>
        <p:nvPicPr>
          <p:cNvPr id="3" name="Picture 2">
            <a:extLst>
              <a:ext uri="{FF2B5EF4-FFF2-40B4-BE49-F238E27FC236}">
                <a16:creationId xmlns:a16="http://schemas.microsoft.com/office/drawing/2014/main" id="{CB121435-6024-441B-856A-BA1F33370739}"/>
              </a:ext>
            </a:extLst>
          </p:cNvPr>
          <p:cNvPicPr>
            <a:picLocks noChangeAspect="1"/>
          </p:cNvPicPr>
          <p:nvPr/>
        </p:nvPicPr>
        <p:blipFill>
          <a:blip r:embed="rId4"/>
          <a:stretch>
            <a:fillRect/>
          </a:stretch>
        </p:blipFill>
        <p:spPr>
          <a:xfrm>
            <a:off x="7227651" y="2871720"/>
            <a:ext cx="2286000" cy="1714500"/>
          </a:xfrm>
          <a:prstGeom prst="rect">
            <a:avLst/>
          </a:prstGeom>
        </p:spPr>
      </p:pic>
      <p:pic>
        <p:nvPicPr>
          <p:cNvPr id="7" name="Audio 6">
            <a:hlinkClick r:id="" action="ppaction://media"/>
            <a:extLst>
              <a:ext uri="{FF2B5EF4-FFF2-40B4-BE49-F238E27FC236}">
                <a16:creationId xmlns:a16="http://schemas.microsoft.com/office/drawing/2014/main" id="{C639EF53-57C0-4BCD-B002-F83610C42DB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1240348069"/>
      </p:ext>
    </p:extLst>
  </p:cSld>
  <p:clrMapOvr>
    <a:masterClrMapping/>
  </p:clrMapOvr>
  <mc:AlternateContent xmlns:mc="http://schemas.openxmlformats.org/markup-compatibility/2006">
    <mc:Choice xmlns:p14="http://schemas.microsoft.com/office/powerpoint/2010/main" Requires="p14">
      <p:transition spd="slow" p14:dur="2000" advTm="33084"/>
    </mc:Choice>
    <mc:Fallback>
      <p:transition spd="slow" advTm="330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0DFEF-7D75-4A37-AB18-86F74BF1B808}"/>
              </a:ext>
            </a:extLst>
          </p:cNvPr>
          <p:cNvSpPr>
            <a:spLocks noGrp="1"/>
          </p:cNvSpPr>
          <p:nvPr>
            <p:ph type="title"/>
          </p:nvPr>
        </p:nvSpPr>
        <p:spPr/>
        <p:txBody>
          <a:bodyPr>
            <a:normAutofit/>
          </a:bodyPr>
          <a:lstStyle/>
          <a:p>
            <a:r>
              <a:rPr lang="en-NZ" sz="3600" dirty="0">
                <a:solidFill>
                  <a:srgbClr val="0000CC"/>
                </a:solidFill>
              </a:rPr>
              <a:t>The consequences of the emotions of failure</a:t>
            </a:r>
          </a:p>
        </p:txBody>
      </p:sp>
      <p:sp>
        <p:nvSpPr>
          <p:cNvPr id="3" name="Content Placeholder 2">
            <a:extLst>
              <a:ext uri="{FF2B5EF4-FFF2-40B4-BE49-F238E27FC236}">
                <a16:creationId xmlns:a16="http://schemas.microsoft.com/office/drawing/2014/main" id="{1B9E7671-A68A-4631-AA58-43FF99B2F675}"/>
              </a:ext>
            </a:extLst>
          </p:cNvPr>
          <p:cNvSpPr>
            <a:spLocks noGrp="1"/>
          </p:cNvSpPr>
          <p:nvPr>
            <p:ph idx="1"/>
          </p:nvPr>
        </p:nvSpPr>
        <p:spPr>
          <a:xfrm>
            <a:off x="2066636" y="1718831"/>
            <a:ext cx="7077364" cy="877455"/>
          </a:xfrm>
        </p:spPr>
        <p:txBody>
          <a:bodyPr/>
          <a:lstStyle/>
          <a:p>
            <a:pPr marL="0" indent="0">
              <a:buNone/>
            </a:pPr>
            <a:r>
              <a:rPr lang="en-NZ" sz="2400" dirty="0"/>
              <a:t>“When it can be good to feel bad and bad to feel good”                                </a:t>
            </a:r>
          </a:p>
          <a:p>
            <a:pPr marL="0" indent="0">
              <a:buNone/>
            </a:pPr>
            <a:r>
              <a:rPr lang="en-NZ" sz="2400" dirty="0">
                <a:solidFill>
                  <a:srgbClr val="FF0000"/>
                </a:solidFill>
              </a:rPr>
              <a:t>                        </a:t>
            </a:r>
            <a:r>
              <a:rPr lang="en-NZ" sz="2000" dirty="0">
                <a:solidFill>
                  <a:srgbClr val="FF0000"/>
                </a:solidFill>
              </a:rPr>
              <a:t>(</a:t>
            </a:r>
            <a:r>
              <a:rPr lang="en-NZ" sz="2000" dirty="0" err="1">
                <a:solidFill>
                  <a:srgbClr val="FF0000"/>
                </a:solidFill>
              </a:rPr>
              <a:t>Lindebaum</a:t>
            </a:r>
            <a:r>
              <a:rPr lang="en-NZ" sz="2000" dirty="0">
                <a:solidFill>
                  <a:srgbClr val="FF0000"/>
                </a:solidFill>
              </a:rPr>
              <a:t> &amp; Jordan, 2014) </a:t>
            </a:r>
          </a:p>
          <a:p>
            <a:pPr marL="0" indent="0">
              <a:buNone/>
            </a:pPr>
            <a:endParaRPr lang="en-NZ" dirty="0"/>
          </a:p>
        </p:txBody>
      </p:sp>
      <p:graphicFrame>
        <p:nvGraphicFramePr>
          <p:cNvPr id="4" name="Table 4">
            <a:extLst>
              <a:ext uri="{FF2B5EF4-FFF2-40B4-BE49-F238E27FC236}">
                <a16:creationId xmlns:a16="http://schemas.microsoft.com/office/drawing/2014/main" id="{77CACEEB-4C8B-4983-A91E-595AF1B6C74A}"/>
              </a:ext>
            </a:extLst>
          </p:cNvPr>
          <p:cNvGraphicFramePr>
            <a:graphicFrameLocks noGrp="1"/>
          </p:cNvGraphicFramePr>
          <p:nvPr>
            <p:extLst>
              <p:ext uri="{D42A27DB-BD31-4B8C-83A1-F6EECF244321}">
                <p14:modId xmlns:p14="http://schemas.microsoft.com/office/powerpoint/2010/main" val="2152111848"/>
              </p:ext>
            </p:extLst>
          </p:nvPr>
        </p:nvGraphicFramePr>
        <p:xfrm>
          <a:off x="1764146" y="3210215"/>
          <a:ext cx="7167418" cy="1407967"/>
        </p:xfrm>
        <a:graphic>
          <a:graphicData uri="http://schemas.openxmlformats.org/drawingml/2006/table">
            <a:tbl>
              <a:tblPr firstRow="1" bandRow="1">
                <a:tableStyleId>{5C22544A-7EE6-4342-B048-85BDC9FD1C3A}</a:tableStyleId>
              </a:tblPr>
              <a:tblGrid>
                <a:gridCol w="2179781">
                  <a:extLst>
                    <a:ext uri="{9D8B030D-6E8A-4147-A177-3AD203B41FA5}">
                      <a16:colId xmlns:a16="http://schemas.microsoft.com/office/drawing/2014/main" val="2630718030"/>
                    </a:ext>
                  </a:extLst>
                </a:gridCol>
                <a:gridCol w="2586182">
                  <a:extLst>
                    <a:ext uri="{9D8B030D-6E8A-4147-A177-3AD203B41FA5}">
                      <a16:colId xmlns:a16="http://schemas.microsoft.com/office/drawing/2014/main" val="3361258486"/>
                    </a:ext>
                  </a:extLst>
                </a:gridCol>
                <a:gridCol w="2401455">
                  <a:extLst>
                    <a:ext uri="{9D8B030D-6E8A-4147-A177-3AD203B41FA5}">
                      <a16:colId xmlns:a16="http://schemas.microsoft.com/office/drawing/2014/main" val="1054699353"/>
                    </a:ext>
                  </a:extLst>
                </a:gridCol>
              </a:tblGrid>
              <a:tr h="687531">
                <a:tc>
                  <a:txBody>
                    <a:bodyPr/>
                    <a:lstStyle/>
                    <a:p>
                      <a:pPr>
                        <a:lnSpc>
                          <a:spcPct val="200000"/>
                        </a:lnSpc>
                        <a:spcBef>
                          <a:spcPts val="1800"/>
                        </a:spcBef>
                        <a:spcAft>
                          <a:spcPts val="1800"/>
                        </a:spcAft>
                      </a:pPr>
                      <a:r>
                        <a:rPr lang="en-NZ" dirty="0">
                          <a:solidFill>
                            <a:schemeClr val="tx1"/>
                          </a:solidFill>
                        </a:rPr>
                        <a:t>Negative emotions</a:t>
                      </a:r>
                    </a:p>
                  </a:txBody>
                  <a:tcPr>
                    <a:solidFill>
                      <a:srgbClr val="FF7C80"/>
                    </a:solidFill>
                  </a:tcPr>
                </a:tc>
                <a:tc>
                  <a:txBody>
                    <a:bodyPr/>
                    <a:lstStyle/>
                    <a:p>
                      <a:pPr>
                        <a:lnSpc>
                          <a:spcPct val="200000"/>
                        </a:lnSpc>
                        <a:spcBef>
                          <a:spcPts val="1800"/>
                        </a:spcBef>
                        <a:spcAft>
                          <a:spcPts val="1800"/>
                        </a:spcAft>
                      </a:pPr>
                      <a:r>
                        <a:rPr lang="en-NZ" b="0" dirty="0">
                          <a:solidFill>
                            <a:schemeClr val="tx1"/>
                          </a:solidFill>
                        </a:rPr>
                        <a:t>Negative consequences</a:t>
                      </a:r>
                    </a:p>
                  </a:txBody>
                  <a:tcPr>
                    <a:solidFill>
                      <a:srgbClr val="FF7C80"/>
                    </a:solidFill>
                  </a:tcPr>
                </a:tc>
                <a:tc>
                  <a:txBody>
                    <a:bodyPr/>
                    <a:lstStyle/>
                    <a:p>
                      <a:pPr>
                        <a:lnSpc>
                          <a:spcPct val="200000"/>
                        </a:lnSpc>
                        <a:spcBef>
                          <a:spcPts val="1800"/>
                        </a:spcBef>
                        <a:spcAft>
                          <a:spcPts val="1800"/>
                        </a:spcAft>
                      </a:pPr>
                      <a:r>
                        <a:rPr lang="en-NZ" b="0" dirty="0">
                          <a:solidFill>
                            <a:schemeClr val="tx1"/>
                          </a:solidFill>
                        </a:rPr>
                        <a:t>Positive consequences</a:t>
                      </a:r>
                    </a:p>
                  </a:txBody>
                  <a:tcPr>
                    <a:solidFill>
                      <a:schemeClr val="accent6">
                        <a:lumMod val="40000"/>
                        <a:lumOff val="60000"/>
                      </a:schemeClr>
                    </a:solidFill>
                  </a:tcPr>
                </a:tc>
                <a:extLst>
                  <a:ext uri="{0D108BD9-81ED-4DB2-BD59-A6C34878D82A}">
                    <a16:rowId xmlns:a16="http://schemas.microsoft.com/office/drawing/2014/main" val="2195031439"/>
                  </a:ext>
                </a:extLst>
              </a:tr>
              <a:tr h="720436">
                <a:tc>
                  <a:txBody>
                    <a:bodyPr/>
                    <a:lstStyle/>
                    <a:p>
                      <a:pPr>
                        <a:lnSpc>
                          <a:spcPct val="200000"/>
                        </a:lnSpc>
                        <a:spcBef>
                          <a:spcPts val="1800"/>
                        </a:spcBef>
                        <a:spcAft>
                          <a:spcPts val="1800"/>
                        </a:spcAft>
                      </a:pPr>
                      <a:r>
                        <a:rPr lang="en-NZ" b="1" dirty="0"/>
                        <a:t>Positive emotions</a:t>
                      </a:r>
                    </a:p>
                  </a:txBody>
                  <a:tcPr>
                    <a:solidFill>
                      <a:schemeClr val="accent6">
                        <a:lumMod val="40000"/>
                        <a:lumOff val="60000"/>
                      </a:schemeClr>
                    </a:solidFill>
                  </a:tcPr>
                </a:tc>
                <a:tc>
                  <a:txBody>
                    <a:bodyPr/>
                    <a:lstStyle/>
                    <a:p>
                      <a:pPr>
                        <a:lnSpc>
                          <a:spcPct val="200000"/>
                        </a:lnSpc>
                        <a:spcBef>
                          <a:spcPts val="1800"/>
                        </a:spcBef>
                        <a:spcAft>
                          <a:spcPts val="1800"/>
                        </a:spcAft>
                      </a:pPr>
                      <a:r>
                        <a:rPr lang="en-NZ" dirty="0"/>
                        <a:t>Negative consequences</a:t>
                      </a:r>
                    </a:p>
                  </a:txBody>
                  <a:tcPr>
                    <a:solidFill>
                      <a:srgbClr val="FF7C80"/>
                    </a:solidFill>
                  </a:tcPr>
                </a:tc>
                <a:tc>
                  <a:txBody>
                    <a:bodyPr/>
                    <a:lstStyle/>
                    <a:p>
                      <a:pPr>
                        <a:lnSpc>
                          <a:spcPct val="200000"/>
                        </a:lnSpc>
                        <a:spcBef>
                          <a:spcPts val="1800"/>
                        </a:spcBef>
                        <a:spcAft>
                          <a:spcPts val="1800"/>
                        </a:spcAft>
                      </a:pPr>
                      <a:r>
                        <a:rPr lang="en-NZ" dirty="0"/>
                        <a:t>Positive consequences</a:t>
                      </a:r>
                    </a:p>
                  </a:txBody>
                  <a:tcPr>
                    <a:solidFill>
                      <a:schemeClr val="accent6">
                        <a:lumMod val="40000"/>
                        <a:lumOff val="60000"/>
                      </a:schemeClr>
                    </a:solidFill>
                  </a:tcPr>
                </a:tc>
                <a:extLst>
                  <a:ext uri="{0D108BD9-81ED-4DB2-BD59-A6C34878D82A}">
                    <a16:rowId xmlns:a16="http://schemas.microsoft.com/office/drawing/2014/main" val="3948940926"/>
                  </a:ext>
                </a:extLst>
              </a:tr>
            </a:tbl>
          </a:graphicData>
        </a:graphic>
      </p:graphicFrame>
      <p:pic>
        <p:nvPicPr>
          <p:cNvPr id="5" name="Audio 4">
            <a:hlinkClick r:id="" action="ppaction://media"/>
            <a:extLst>
              <a:ext uri="{FF2B5EF4-FFF2-40B4-BE49-F238E27FC236}">
                <a16:creationId xmlns:a16="http://schemas.microsoft.com/office/drawing/2014/main" id="{2BFD6CDF-E79C-4936-93F6-7EFBD9FD369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136856733"/>
      </p:ext>
    </p:extLst>
  </p:cSld>
  <p:clrMapOvr>
    <a:masterClrMapping/>
  </p:clrMapOvr>
  <mc:AlternateContent xmlns:mc="http://schemas.openxmlformats.org/markup-compatibility/2006">
    <mc:Choice xmlns:p14="http://schemas.microsoft.com/office/powerpoint/2010/main" Requires="p14">
      <p:transition spd="slow" p14:dur="2000" advTm="39068"/>
    </mc:Choice>
    <mc:Fallback>
      <p:transition spd="slow" advTm="390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3CA02-0954-466A-B7B8-8095F29AF5CD}"/>
              </a:ext>
            </a:extLst>
          </p:cNvPr>
          <p:cNvSpPr>
            <a:spLocks noGrp="1"/>
          </p:cNvSpPr>
          <p:nvPr>
            <p:ph type="title"/>
          </p:nvPr>
        </p:nvSpPr>
        <p:spPr>
          <a:xfrm>
            <a:off x="838200" y="49265"/>
            <a:ext cx="10515600" cy="1325563"/>
          </a:xfrm>
        </p:spPr>
        <p:txBody>
          <a:bodyPr>
            <a:normAutofit/>
          </a:bodyPr>
          <a:lstStyle/>
          <a:p>
            <a:r>
              <a:rPr lang="en-NZ" sz="3600" dirty="0">
                <a:solidFill>
                  <a:srgbClr val="0000CC"/>
                </a:solidFill>
              </a:rPr>
              <a:t>Negative emotions and their consequences</a:t>
            </a:r>
          </a:p>
        </p:txBody>
      </p:sp>
      <p:sp>
        <p:nvSpPr>
          <p:cNvPr id="6" name="Text Placeholder 5">
            <a:extLst>
              <a:ext uri="{FF2B5EF4-FFF2-40B4-BE49-F238E27FC236}">
                <a16:creationId xmlns:a16="http://schemas.microsoft.com/office/drawing/2014/main" id="{B581DA92-8ACE-46FC-8E26-D50DD3B84A67}"/>
              </a:ext>
            </a:extLst>
          </p:cNvPr>
          <p:cNvSpPr>
            <a:spLocks noGrp="1"/>
          </p:cNvSpPr>
          <p:nvPr>
            <p:ph type="body" idx="1"/>
          </p:nvPr>
        </p:nvSpPr>
        <p:spPr>
          <a:xfrm>
            <a:off x="836611" y="1116913"/>
            <a:ext cx="5157787" cy="436130"/>
          </a:xfrm>
        </p:spPr>
        <p:txBody>
          <a:bodyPr>
            <a:normAutofit/>
          </a:bodyPr>
          <a:lstStyle/>
          <a:p>
            <a:r>
              <a:rPr lang="en-NZ" b="0" dirty="0">
                <a:solidFill>
                  <a:srgbClr val="FF0000"/>
                </a:solidFill>
              </a:rPr>
              <a:t>Negative consequences</a:t>
            </a:r>
          </a:p>
        </p:txBody>
      </p:sp>
      <p:sp>
        <p:nvSpPr>
          <p:cNvPr id="7" name="Content Placeholder 6">
            <a:extLst>
              <a:ext uri="{FF2B5EF4-FFF2-40B4-BE49-F238E27FC236}">
                <a16:creationId xmlns:a16="http://schemas.microsoft.com/office/drawing/2014/main" id="{A506B41B-6446-41DE-B524-8AF747346FA9}"/>
              </a:ext>
            </a:extLst>
          </p:cNvPr>
          <p:cNvSpPr>
            <a:spLocks noGrp="1"/>
          </p:cNvSpPr>
          <p:nvPr>
            <p:ph sz="half" idx="2"/>
          </p:nvPr>
        </p:nvSpPr>
        <p:spPr>
          <a:xfrm>
            <a:off x="836610" y="1682885"/>
            <a:ext cx="5389092" cy="4921115"/>
          </a:xfrm>
          <a:ln>
            <a:solidFill>
              <a:srgbClr val="FF0000"/>
            </a:solidFill>
          </a:ln>
        </p:spPr>
        <p:txBody>
          <a:bodyPr>
            <a:noAutofit/>
          </a:bodyPr>
          <a:lstStyle/>
          <a:p>
            <a:pPr marL="0" indent="0">
              <a:lnSpc>
                <a:spcPct val="100000"/>
              </a:lnSpc>
              <a:spcBef>
                <a:spcPts val="200"/>
              </a:spcBef>
              <a:spcAft>
                <a:spcPts val="200"/>
              </a:spcAft>
              <a:buNone/>
            </a:pPr>
            <a:r>
              <a:rPr lang="en-NZ" sz="2000" b="1" dirty="0"/>
              <a:t>Failing</a:t>
            </a:r>
          </a:p>
          <a:p>
            <a:pPr marL="0" indent="0">
              <a:lnSpc>
                <a:spcPct val="100000"/>
              </a:lnSpc>
              <a:spcBef>
                <a:spcPts val="200"/>
              </a:spcBef>
              <a:spcAft>
                <a:spcPts val="200"/>
              </a:spcAft>
              <a:buNone/>
            </a:pPr>
            <a:r>
              <a:rPr lang="en-NZ" sz="2000" dirty="0"/>
              <a:t>Instead of taking action to prevent failure or mitigate its outcomes, people may doubt themselves, lose motivation, become paralyzed or make poor decisions, contributing to a downward spiral of despair and ‘self-sabotage and paralysis’.                                                      </a:t>
            </a:r>
            <a:r>
              <a:rPr lang="en-NZ" sz="1800" dirty="0">
                <a:solidFill>
                  <a:srgbClr val="FF0000"/>
                </a:solidFill>
              </a:rPr>
              <a:t>(Edwards &amp; Ashkanasy, 2018)</a:t>
            </a:r>
          </a:p>
          <a:p>
            <a:pPr marL="0" indent="0">
              <a:lnSpc>
                <a:spcPct val="100000"/>
              </a:lnSpc>
              <a:spcBef>
                <a:spcPts val="1200"/>
              </a:spcBef>
              <a:spcAft>
                <a:spcPts val="200"/>
              </a:spcAft>
              <a:buNone/>
            </a:pPr>
            <a:r>
              <a:rPr lang="en-NZ" sz="2000" b="1" dirty="0"/>
              <a:t>Failure</a:t>
            </a:r>
          </a:p>
          <a:p>
            <a:pPr marL="0" indent="0">
              <a:lnSpc>
                <a:spcPct val="100000"/>
              </a:lnSpc>
              <a:spcBef>
                <a:spcPts val="200"/>
              </a:spcBef>
              <a:spcAft>
                <a:spcPts val="200"/>
              </a:spcAft>
              <a:buNone/>
            </a:pPr>
            <a:r>
              <a:rPr lang="en-NZ" sz="2000" dirty="0"/>
              <a:t>More negative emotions arise as reality bites and the perceived material and reputational losses mount. Feelings of grief </a:t>
            </a:r>
            <a:r>
              <a:rPr lang="en-NZ" sz="1800" dirty="0">
                <a:solidFill>
                  <a:srgbClr val="FF0000"/>
                </a:solidFill>
              </a:rPr>
              <a:t>(Bell &amp; Taylor, 2011; Jenkins et al., 2014), </a:t>
            </a:r>
            <a:r>
              <a:rPr lang="en-NZ" sz="2000" dirty="0"/>
              <a:t>as well as stigma </a:t>
            </a:r>
            <a:r>
              <a:rPr lang="en-NZ" sz="1800" dirty="0">
                <a:solidFill>
                  <a:srgbClr val="FF0000"/>
                </a:solidFill>
              </a:rPr>
              <a:t>(Singh et al., 2015) </a:t>
            </a:r>
            <a:r>
              <a:rPr lang="en-NZ" sz="2000" dirty="0"/>
              <a:t>are possible. We are struck by inertia for shorter or longer periods. </a:t>
            </a:r>
          </a:p>
        </p:txBody>
      </p:sp>
      <p:sp>
        <p:nvSpPr>
          <p:cNvPr id="8" name="Text Placeholder 7">
            <a:extLst>
              <a:ext uri="{FF2B5EF4-FFF2-40B4-BE49-F238E27FC236}">
                <a16:creationId xmlns:a16="http://schemas.microsoft.com/office/drawing/2014/main" id="{5AAF1A15-BDBA-490C-8460-8CB0D037DF4A}"/>
              </a:ext>
            </a:extLst>
          </p:cNvPr>
          <p:cNvSpPr>
            <a:spLocks noGrp="1"/>
          </p:cNvSpPr>
          <p:nvPr>
            <p:ph type="body" sz="quarter" idx="3"/>
          </p:nvPr>
        </p:nvSpPr>
        <p:spPr>
          <a:xfrm>
            <a:off x="6458527" y="1116913"/>
            <a:ext cx="5183188" cy="436130"/>
          </a:xfrm>
        </p:spPr>
        <p:txBody>
          <a:bodyPr/>
          <a:lstStyle/>
          <a:p>
            <a:r>
              <a:rPr lang="en-NZ" b="0" dirty="0">
                <a:solidFill>
                  <a:srgbClr val="00B050"/>
                </a:solidFill>
              </a:rPr>
              <a:t>Positive consequences</a:t>
            </a:r>
          </a:p>
        </p:txBody>
      </p:sp>
      <p:sp>
        <p:nvSpPr>
          <p:cNvPr id="9" name="Content Placeholder 8">
            <a:extLst>
              <a:ext uri="{FF2B5EF4-FFF2-40B4-BE49-F238E27FC236}">
                <a16:creationId xmlns:a16="http://schemas.microsoft.com/office/drawing/2014/main" id="{A79F126A-E755-4157-A40F-43077D6395E3}"/>
              </a:ext>
            </a:extLst>
          </p:cNvPr>
          <p:cNvSpPr>
            <a:spLocks noGrp="1"/>
          </p:cNvSpPr>
          <p:nvPr>
            <p:ph sz="quarter" idx="4"/>
          </p:nvPr>
        </p:nvSpPr>
        <p:spPr>
          <a:xfrm>
            <a:off x="6458527" y="1682885"/>
            <a:ext cx="5317837" cy="4806772"/>
          </a:xfrm>
          <a:ln>
            <a:solidFill>
              <a:srgbClr val="00B050"/>
            </a:solidFill>
          </a:ln>
        </p:spPr>
        <p:txBody>
          <a:bodyPr>
            <a:normAutofit fontScale="85000" lnSpcReduction="10000"/>
          </a:bodyPr>
          <a:lstStyle/>
          <a:p>
            <a:pPr marL="0" indent="0">
              <a:buNone/>
            </a:pPr>
            <a:r>
              <a:rPr lang="en-NZ" sz="2400" b="1" dirty="0"/>
              <a:t>Failing</a:t>
            </a:r>
          </a:p>
          <a:p>
            <a:pPr marL="0" indent="0">
              <a:lnSpc>
                <a:spcPct val="120000"/>
              </a:lnSpc>
              <a:spcBef>
                <a:spcPts val="200"/>
              </a:spcBef>
              <a:spcAft>
                <a:spcPts val="200"/>
              </a:spcAft>
              <a:buNone/>
            </a:pPr>
            <a:r>
              <a:rPr lang="en-NZ" sz="2400" dirty="0"/>
              <a:t>Emotions facilitate thinking. </a:t>
            </a:r>
            <a:r>
              <a:rPr lang="en-NZ" sz="1900" dirty="0">
                <a:solidFill>
                  <a:srgbClr val="FF0000"/>
                </a:solidFill>
              </a:rPr>
              <a:t>(Salovey &amp; Mayer, 1997) </a:t>
            </a:r>
          </a:p>
          <a:p>
            <a:pPr marL="0" indent="0">
              <a:lnSpc>
                <a:spcPct val="120000"/>
              </a:lnSpc>
              <a:spcBef>
                <a:spcPts val="200"/>
              </a:spcBef>
              <a:spcAft>
                <a:spcPts val="200"/>
              </a:spcAft>
              <a:buNone/>
            </a:pPr>
            <a:r>
              <a:rPr lang="en-NZ" sz="2400" dirty="0"/>
              <a:t>Fear of failure can improve performance.                 </a:t>
            </a:r>
            <a:r>
              <a:rPr lang="en-NZ" sz="2100" dirty="0">
                <a:solidFill>
                  <a:srgbClr val="FF0000"/>
                </a:solidFill>
              </a:rPr>
              <a:t>(</a:t>
            </a:r>
            <a:r>
              <a:rPr lang="en-NZ" sz="2100" dirty="0" err="1">
                <a:solidFill>
                  <a:srgbClr val="FF0000"/>
                </a:solidFill>
              </a:rPr>
              <a:t>Cacchiotti</a:t>
            </a:r>
            <a:r>
              <a:rPr lang="en-NZ" sz="2100" dirty="0">
                <a:solidFill>
                  <a:srgbClr val="FF0000"/>
                </a:solidFill>
              </a:rPr>
              <a:t> et al., 2016; Gill &amp; Burrow, 2018)</a:t>
            </a:r>
          </a:p>
          <a:p>
            <a:pPr marL="0" indent="0">
              <a:lnSpc>
                <a:spcPct val="110000"/>
              </a:lnSpc>
              <a:spcBef>
                <a:spcPts val="0"/>
              </a:spcBef>
              <a:buNone/>
            </a:pPr>
            <a:endParaRPr lang="en-NZ" sz="900" dirty="0"/>
          </a:p>
          <a:p>
            <a:pPr marL="0" indent="0">
              <a:lnSpc>
                <a:spcPct val="110000"/>
              </a:lnSpc>
              <a:spcBef>
                <a:spcPts val="0"/>
              </a:spcBef>
              <a:buNone/>
            </a:pPr>
            <a:r>
              <a:rPr lang="en-NZ" sz="2400" dirty="0"/>
              <a:t>Guilt and embarrassment may drive innovative thinking and constructive action to resurrect the organization/strategy, etc., mitigate losses. </a:t>
            </a:r>
          </a:p>
          <a:p>
            <a:pPr marL="0" indent="0">
              <a:lnSpc>
                <a:spcPct val="110000"/>
              </a:lnSpc>
              <a:spcBef>
                <a:spcPts val="0"/>
              </a:spcBef>
              <a:buNone/>
            </a:pPr>
            <a:endParaRPr lang="en-NZ" sz="900" dirty="0"/>
          </a:p>
          <a:p>
            <a:pPr marL="0" indent="0">
              <a:lnSpc>
                <a:spcPct val="110000"/>
              </a:lnSpc>
              <a:spcBef>
                <a:spcPts val="0"/>
              </a:spcBef>
              <a:buNone/>
            </a:pPr>
            <a:r>
              <a:rPr lang="en-NZ" sz="2400" dirty="0"/>
              <a:t>Emotional regulation and quick adaptation help to attenuate the damage</a:t>
            </a:r>
            <a:r>
              <a:rPr lang="en-NZ" sz="2000" dirty="0"/>
              <a:t>. </a:t>
            </a:r>
            <a:r>
              <a:rPr lang="en-NZ" sz="2100" dirty="0">
                <a:solidFill>
                  <a:srgbClr val="FF0000"/>
                </a:solidFill>
              </a:rPr>
              <a:t>(He et al., 2018)</a:t>
            </a:r>
          </a:p>
          <a:p>
            <a:pPr marL="0" indent="0">
              <a:lnSpc>
                <a:spcPct val="110000"/>
              </a:lnSpc>
              <a:spcBef>
                <a:spcPts val="1200"/>
              </a:spcBef>
              <a:spcAft>
                <a:spcPts val="200"/>
              </a:spcAft>
              <a:buNone/>
            </a:pPr>
            <a:r>
              <a:rPr lang="en-NZ" sz="2200" b="1" dirty="0"/>
              <a:t>Failure</a:t>
            </a:r>
          </a:p>
          <a:p>
            <a:pPr marL="0" indent="0">
              <a:lnSpc>
                <a:spcPct val="100000"/>
              </a:lnSpc>
              <a:spcBef>
                <a:spcPts val="200"/>
              </a:spcBef>
              <a:spcAft>
                <a:spcPts val="200"/>
              </a:spcAft>
              <a:buNone/>
            </a:pPr>
            <a:r>
              <a:rPr lang="en-NZ" sz="2400" dirty="0"/>
              <a:t>Renewed effort in other existing tasks, projects or ventures; learning from prior experience, seeking new opportunities.  </a:t>
            </a:r>
          </a:p>
          <a:p>
            <a:pPr marL="0" indent="0">
              <a:lnSpc>
                <a:spcPct val="100000"/>
              </a:lnSpc>
              <a:spcBef>
                <a:spcPts val="200"/>
              </a:spcBef>
              <a:spcAft>
                <a:spcPts val="200"/>
              </a:spcAft>
              <a:buNone/>
            </a:pPr>
            <a:r>
              <a:rPr lang="en-NZ" sz="900" dirty="0"/>
              <a:t>  </a:t>
            </a:r>
            <a:r>
              <a:rPr lang="en-NZ" sz="2100" dirty="0">
                <a:solidFill>
                  <a:srgbClr val="FF0000"/>
                </a:solidFill>
              </a:rPr>
              <a:t>(Cope, 2011; </a:t>
            </a:r>
            <a:r>
              <a:rPr lang="en-NZ" sz="2100" dirty="0" err="1">
                <a:solidFill>
                  <a:srgbClr val="FF0000"/>
                </a:solidFill>
              </a:rPr>
              <a:t>Deichmann</a:t>
            </a:r>
            <a:r>
              <a:rPr lang="en-NZ" sz="2100" dirty="0">
                <a:solidFill>
                  <a:srgbClr val="FF0000"/>
                </a:solidFill>
              </a:rPr>
              <a:t> &amp; van den Ende, 2014)</a:t>
            </a:r>
          </a:p>
        </p:txBody>
      </p:sp>
      <p:pic>
        <p:nvPicPr>
          <p:cNvPr id="3" name="Audio 2">
            <a:hlinkClick r:id="" action="ppaction://media"/>
            <a:extLst>
              <a:ext uri="{FF2B5EF4-FFF2-40B4-BE49-F238E27FC236}">
                <a16:creationId xmlns:a16="http://schemas.microsoft.com/office/drawing/2014/main" id="{0E7F2784-67BF-42A7-90BD-0A3CAFC249D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2610611978"/>
      </p:ext>
    </p:extLst>
  </p:cSld>
  <p:clrMapOvr>
    <a:masterClrMapping/>
  </p:clrMapOvr>
  <mc:AlternateContent xmlns:mc="http://schemas.openxmlformats.org/markup-compatibility/2006">
    <mc:Choice xmlns:p14="http://schemas.microsoft.com/office/powerpoint/2010/main" Requires="p14">
      <p:transition spd="slow" p14:dur="2000" advTm="54172"/>
    </mc:Choice>
    <mc:Fallback>
      <p:transition spd="slow" advTm="541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3CA02-0954-466A-B7B8-8095F29AF5CD}"/>
              </a:ext>
            </a:extLst>
          </p:cNvPr>
          <p:cNvSpPr>
            <a:spLocks noGrp="1"/>
          </p:cNvSpPr>
          <p:nvPr>
            <p:ph type="title"/>
          </p:nvPr>
        </p:nvSpPr>
        <p:spPr>
          <a:xfrm>
            <a:off x="838200" y="49265"/>
            <a:ext cx="10515600" cy="1325563"/>
          </a:xfrm>
        </p:spPr>
        <p:txBody>
          <a:bodyPr>
            <a:normAutofit/>
          </a:bodyPr>
          <a:lstStyle/>
          <a:p>
            <a:r>
              <a:rPr lang="en-NZ" sz="3600" dirty="0">
                <a:solidFill>
                  <a:srgbClr val="0000CC"/>
                </a:solidFill>
              </a:rPr>
              <a:t>Positive emotions and their consequences</a:t>
            </a:r>
          </a:p>
        </p:txBody>
      </p:sp>
      <p:sp>
        <p:nvSpPr>
          <p:cNvPr id="6" name="Text Placeholder 5">
            <a:extLst>
              <a:ext uri="{FF2B5EF4-FFF2-40B4-BE49-F238E27FC236}">
                <a16:creationId xmlns:a16="http://schemas.microsoft.com/office/drawing/2014/main" id="{B581DA92-8ACE-46FC-8E26-D50DD3B84A67}"/>
              </a:ext>
            </a:extLst>
          </p:cNvPr>
          <p:cNvSpPr>
            <a:spLocks noGrp="1"/>
          </p:cNvSpPr>
          <p:nvPr>
            <p:ph type="body" idx="1"/>
          </p:nvPr>
        </p:nvSpPr>
        <p:spPr>
          <a:xfrm>
            <a:off x="836611" y="1116913"/>
            <a:ext cx="5157787" cy="436130"/>
          </a:xfrm>
        </p:spPr>
        <p:txBody>
          <a:bodyPr>
            <a:normAutofit/>
          </a:bodyPr>
          <a:lstStyle/>
          <a:p>
            <a:r>
              <a:rPr lang="en-NZ" b="0" dirty="0">
                <a:solidFill>
                  <a:srgbClr val="FF0000"/>
                </a:solidFill>
              </a:rPr>
              <a:t>Negative consequences</a:t>
            </a:r>
          </a:p>
        </p:txBody>
      </p:sp>
      <p:sp>
        <p:nvSpPr>
          <p:cNvPr id="7" name="Content Placeholder 6">
            <a:extLst>
              <a:ext uri="{FF2B5EF4-FFF2-40B4-BE49-F238E27FC236}">
                <a16:creationId xmlns:a16="http://schemas.microsoft.com/office/drawing/2014/main" id="{A506B41B-6446-41DE-B524-8AF747346FA9}"/>
              </a:ext>
            </a:extLst>
          </p:cNvPr>
          <p:cNvSpPr>
            <a:spLocks noGrp="1"/>
          </p:cNvSpPr>
          <p:nvPr>
            <p:ph sz="half" idx="2"/>
          </p:nvPr>
        </p:nvSpPr>
        <p:spPr>
          <a:xfrm>
            <a:off x="836611" y="1720809"/>
            <a:ext cx="5157787" cy="4559918"/>
          </a:xfrm>
          <a:ln>
            <a:solidFill>
              <a:srgbClr val="FF0000"/>
            </a:solidFill>
          </a:ln>
        </p:spPr>
        <p:txBody>
          <a:bodyPr>
            <a:noAutofit/>
          </a:bodyPr>
          <a:lstStyle/>
          <a:p>
            <a:pPr marL="0" indent="0">
              <a:buNone/>
            </a:pPr>
            <a:r>
              <a:rPr lang="en-NZ" sz="2000" b="1" dirty="0"/>
              <a:t>Failing</a:t>
            </a:r>
          </a:p>
          <a:p>
            <a:pPr marL="0" indent="0">
              <a:lnSpc>
                <a:spcPct val="100000"/>
              </a:lnSpc>
              <a:spcBef>
                <a:spcPts val="200"/>
              </a:spcBef>
              <a:spcAft>
                <a:spcPts val="200"/>
              </a:spcAft>
              <a:buNone/>
            </a:pPr>
            <a:r>
              <a:rPr lang="en-NZ" sz="2000" dirty="0"/>
              <a:t>Over-confidence, complacency, wishful thinking, poor decision-making, under-performance: People refuse to face reality, ignore danger signs, hope for the best without taking corrective action. </a:t>
            </a:r>
            <a:r>
              <a:rPr lang="en-NZ" sz="1800" dirty="0">
                <a:solidFill>
                  <a:srgbClr val="FF0000"/>
                </a:solidFill>
              </a:rPr>
              <a:t>(He et al., 2018)</a:t>
            </a:r>
          </a:p>
          <a:p>
            <a:pPr marL="0" indent="0">
              <a:lnSpc>
                <a:spcPct val="100000"/>
              </a:lnSpc>
              <a:spcBef>
                <a:spcPts val="1200"/>
              </a:spcBef>
              <a:spcAft>
                <a:spcPts val="200"/>
              </a:spcAft>
              <a:buNone/>
            </a:pPr>
            <a:r>
              <a:rPr lang="en-NZ" sz="2000" b="1" dirty="0"/>
              <a:t>Failure</a:t>
            </a:r>
          </a:p>
          <a:p>
            <a:pPr marL="0" indent="0">
              <a:lnSpc>
                <a:spcPct val="100000"/>
              </a:lnSpc>
              <a:spcBef>
                <a:spcPts val="200"/>
              </a:spcBef>
              <a:spcAft>
                <a:spcPts val="200"/>
              </a:spcAft>
              <a:buNone/>
            </a:pPr>
            <a:r>
              <a:rPr lang="en-NZ" sz="2000" dirty="0"/>
              <a:t>Self-compassion, misplaced pride and contentment  may lead to refusal to acknowledge own errors and repetition of errors in other tasks and ventures or new ones. Failure repeats itself because lessons have not been learnt. </a:t>
            </a:r>
            <a:r>
              <a:rPr lang="en-NZ" sz="1800" dirty="0">
                <a:solidFill>
                  <a:srgbClr val="FF0000"/>
                </a:solidFill>
              </a:rPr>
              <a:t>(</a:t>
            </a:r>
            <a:r>
              <a:rPr lang="en-NZ" sz="1800" dirty="0" err="1">
                <a:solidFill>
                  <a:srgbClr val="FF0000"/>
                </a:solidFill>
              </a:rPr>
              <a:t>Ucbasaran</a:t>
            </a:r>
            <a:r>
              <a:rPr lang="en-NZ" sz="1800" dirty="0">
                <a:solidFill>
                  <a:srgbClr val="FF0000"/>
                </a:solidFill>
              </a:rPr>
              <a:t> et al., 2013)</a:t>
            </a:r>
            <a:endParaRPr lang="en-NZ" sz="1800" b="1" dirty="0">
              <a:solidFill>
                <a:srgbClr val="FF0000"/>
              </a:solidFill>
            </a:endParaRPr>
          </a:p>
          <a:p>
            <a:pPr marL="0" indent="0">
              <a:lnSpc>
                <a:spcPct val="100000"/>
              </a:lnSpc>
              <a:spcBef>
                <a:spcPts val="200"/>
              </a:spcBef>
              <a:spcAft>
                <a:spcPts val="200"/>
              </a:spcAft>
              <a:buNone/>
            </a:pPr>
            <a:endParaRPr lang="en-NZ" sz="2000" b="1" dirty="0"/>
          </a:p>
        </p:txBody>
      </p:sp>
      <p:sp>
        <p:nvSpPr>
          <p:cNvPr id="8" name="Text Placeholder 7">
            <a:extLst>
              <a:ext uri="{FF2B5EF4-FFF2-40B4-BE49-F238E27FC236}">
                <a16:creationId xmlns:a16="http://schemas.microsoft.com/office/drawing/2014/main" id="{5AAF1A15-BDBA-490C-8460-8CB0D037DF4A}"/>
              </a:ext>
            </a:extLst>
          </p:cNvPr>
          <p:cNvSpPr>
            <a:spLocks noGrp="1"/>
          </p:cNvSpPr>
          <p:nvPr>
            <p:ph type="body" sz="quarter" idx="3"/>
          </p:nvPr>
        </p:nvSpPr>
        <p:spPr>
          <a:xfrm>
            <a:off x="6458527" y="1116913"/>
            <a:ext cx="5183188" cy="436130"/>
          </a:xfrm>
        </p:spPr>
        <p:txBody>
          <a:bodyPr/>
          <a:lstStyle/>
          <a:p>
            <a:r>
              <a:rPr lang="en-NZ" b="0" dirty="0">
                <a:solidFill>
                  <a:srgbClr val="00B050"/>
                </a:solidFill>
              </a:rPr>
              <a:t>Positive consequences</a:t>
            </a:r>
          </a:p>
        </p:txBody>
      </p:sp>
      <p:sp>
        <p:nvSpPr>
          <p:cNvPr id="9" name="Content Placeholder 8">
            <a:extLst>
              <a:ext uri="{FF2B5EF4-FFF2-40B4-BE49-F238E27FC236}">
                <a16:creationId xmlns:a16="http://schemas.microsoft.com/office/drawing/2014/main" id="{A79F126A-E755-4157-A40F-43077D6395E3}"/>
              </a:ext>
            </a:extLst>
          </p:cNvPr>
          <p:cNvSpPr>
            <a:spLocks noGrp="1"/>
          </p:cNvSpPr>
          <p:nvPr>
            <p:ph sz="quarter" idx="4"/>
          </p:nvPr>
        </p:nvSpPr>
        <p:spPr>
          <a:xfrm>
            <a:off x="6458527" y="1720809"/>
            <a:ext cx="5183188" cy="4574529"/>
          </a:xfrm>
          <a:ln>
            <a:solidFill>
              <a:srgbClr val="00B050"/>
            </a:solidFill>
          </a:ln>
        </p:spPr>
        <p:txBody>
          <a:bodyPr>
            <a:normAutofit fontScale="92500"/>
          </a:bodyPr>
          <a:lstStyle/>
          <a:p>
            <a:pPr marL="0" indent="0">
              <a:buNone/>
            </a:pPr>
            <a:r>
              <a:rPr lang="en-NZ" sz="2400" b="1" dirty="0"/>
              <a:t>Failing</a:t>
            </a:r>
          </a:p>
          <a:p>
            <a:pPr marL="0" indent="0">
              <a:buNone/>
            </a:pPr>
            <a:r>
              <a:rPr lang="en-NZ" sz="2200" dirty="0"/>
              <a:t>Pride may lead to innovative thinking and extra energy, focused on constructive action.</a:t>
            </a:r>
          </a:p>
          <a:p>
            <a:pPr marL="0" indent="0">
              <a:buNone/>
            </a:pPr>
            <a:r>
              <a:rPr lang="en-NZ" sz="2200" dirty="0"/>
              <a:t>Hope offers a beacon of light to save a failing venture.</a:t>
            </a:r>
          </a:p>
          <a:p>
            <a:pPr marL="0" indent="0">
              <a:buNone/>
            </a:pPr>
            <a:r>
              <a:rPr lang="en-NZ" sz="2200" dirty="0"/>
              <a:t>Positive emotions buffer the effects of stress. </a:t>
            </a:r>
            <a:r>
              <a:rPr lang="en-NZ" sz="2100" dirty="0">
                <a:solidFill>
                  <a:srgbClr val="FF0000"/>
                </a:solidFill>
              </a:rPr>
              <a:t>(Frederickson &amp; Joiner, 2017)</a:t>
            </a:r>
          </a:p>
          <a:p>
            <a:pPr marL="0" indent="0">
              <a:lnSpc>
                <a:spcPct val="100000"/>
              </a:lnSpc>
              <a:spcBef>
                <a:spcPts val="1200"/>
              </a:spcBef>
              <a:buNone/>
            </a:pPr>
            <a:r>
              <a:rPr lang="en-NZ" sz="2400" b="1" dirty="0"/>
              <a:t>Failure</a:t>
            </a:r>
          </a:p>
          <a:p>
            <a:pPr marL="0" indent="0">
              <a:buNone/>
            </a:pPr>
            <a:r>
              <a:rPr lang="en-NZ" sz="2200" dirty="0"/>
              <a:t>Hope and optimism lead to engagement in new ventures and/or other existing activities.</a:t>
            </a:r>
            <a:r>
              <a:rPr lang="en-NZ" sz="2200" dirty="0">
                <a:solidFill>
                  <a:srgbClr val="FF0000"/>
                </a:solidFill>
              </a:rPr>
              <a:t>        </a:t>
            </a:r>
            <a:r>
              <a:rPr lang="en-NZ" sz="1900" dirty="0">
                <a:solidFill>
                  <a:srgbClr val="FF0000"/>
                </a:solidFill>
              </a:rPr>
              <a:t>(Jenkins et al., 2014)</a:t>
            </a:r>
          </a:p>
          <a:p>
            <a:pPr marL="0" indent="0">
              <a:buNone/>
            </a:pPr>
            <a:r>
              <a:rPr lang="en-NZ" sz="2200" i="1" dirty="0"/>
              <a:t>“We minimised everybody’s [losses]…I was very proud of what we did.”  </a:t>
            </a:r>
            <a:r>
              <a:rPr lang="en-NZ" sz="1900" dirty="0">
                <a:solidFill>
                  <a:srgbClr val="FF0000"/>
                </a:solidFill>
              </a:rPr>
              <a:t>(reported by Cope, 2011)</a:t>
            </a:r>
          </a:p>
          <a:p>
            <a:pPr marL="0" indent="0">
              <a:buNone/>
            </a:pPr>
            <a:endParaRPr lang="en-NZ" sz="2000" dirty="0">
              <a:solidFill>
                <a:srgbClr val="FF0000"/>
              </a:solidFill>
            </a:endParaRPr>
          </a:p>
        </p:txBody>
      </p:sp>
      <p:pic>
        <p:nvPicPr>
          <p:cNvPr id="3" name="Audio 2">
            <a:hlinkClick r:id="" action="ppaction://media"/>
            <a:extLst>
              <a:ext uri="{FF2B5EF4-FFF2-40B4-BE49-F238E27FC236}">
                <a16:creationId xmlns:a16="http://schemas.microsoft.com/office/drawing/2014/main" id="{F9D066F7-C53C-4EAA-B38D-6941DAB0426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2758187355"/>
      </p:ext>
    </p:extLst>
  </p:cSld>
  <p:clrMapOvr>
    <a:masterClrMapping/>
  </p:clrMapOvr>
  <mc:AlternateContent xmlns:mc="http://schemas.openxmlformats.org/markup-compatibility/2006">
    <mc:Choice xmlns:p14="http://schemas.microsoft.com/office/powerpoint/2010/main" Requires="p14">
      <p:transition spd="slow" p14:dur="2000" advTm="46970"/>
    </mc:Choice>
    <mc:Fallback>
      <p:transition spd="slow" advTm="469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79254-A6E7-47FD-81E9-5CE91C9D7E64}"/>
              </a:ext>
            </a:extLst>
          </p:cNvPr>
          <p:cNvSpPr>
            <a:spLocks noGrp="1"/>
          </p:cNvSpPr>
          <p:nvPr>
            <p:ph type="title"/>
          </p:nvPr>
        </p:nvSpPr>
        <p:spPr/>
        <p:txBody>
          <a:bodyPr>
            <a:normAutofit/>
          </a:bodyPr>
          <a:lstStyle/>
          <a:p>
            <a:r>
              <a:rPr lang="en-NZ" sz="3200" dirty="0">
                <a:solidFill>
                  <a:srgbClr val="0000CC"/>
                </a:solidFill>
              </a:rPr>
              <a:t>Dimensions of the emotions of failure and their consequences</a:t>
            </a:r>
          </a:p>
        </p:txBody>
      </p:sp>
      <p:sp>
        <p:nvSpPr>
          <p:cNvPr id="3" name="Content Placeholder 2">
            <a:extLst>
              <a:ext uri="{FF2B5EF4-FFF2-40B4-BE49-F238E27FC236}">
                <a16:creationId xmlns:a16="http://schemas.microsoft.com/office/drawing/2014/main" id="{608655B2-A324-4A2D-B9C4-B85C79004B66}"/>
              </a:ext>
            </a:extLst>
          </p:cNvPr>
          <p:cNvSpPr>
            <a:spLocks noGrp="1"/>
          </p:cNvSpPr>
          <p:nvPr>
            <p:ph sz="half" idx="1"/>
          </p:nvPr>
        </p:nvSpPr>
        <p:spPr>
          <a:xfrm>
            <a:off x="999566" y="1429531"/>
            <a:ext cx="7188740" cy="5073014"/>
          </a:xfrm>
        </p:spPr>
        <p:txBody>
          <a:bodyPr>
            <a:noAutofit/>
          </a:bodyPr>
          <a:lstStyle/>
          <a:p>
            <a:pPr marL="0" indent="0">
              <a:lnSpc>
                <a:spcPct val="100000"/>
              </a:lnSpc>
              <a:spcBef>
                <a:spcPts val="600"/>
              </a:spcBef>
              <a:buNone/>
            </a:pPr>
            <a:r>
              <a:rPr lang="en-NZ" sz="2000" b="1" dirty="0"/>
              <a:t>Valence</a:t>
            </a:r>
            <a:r>
              <a:rPr lang="en-NZ" sz="2000" dirty="0"/>
              <a:t>: Usually characterized as negative/positive depending on perceived outcomes, material and psychological. </a:t>
            </a:r>
          </a:p>
          <a:p>
            <a:pPr marL="0" indent="0">
              <a:lnSpc>
                <a:spcPct val="100000"/>
              </a:lnSpc>
              <a:spcBef>
                <a:spcPts val="600"/>
              </a:spcBef>
              <a:buNone/>
            </a:pPr>
            <a:r>
              <a:rPr lang="en-NZ" sz="2000" b="1" dirty="0"/>
              <a:t>Intensity:</a:t>
            </a:r>
            <a:r>
              <a:rPr lang="en-NZ" sz="2000" dirty="0"/>
              <a:t>  Some people who experience failure, or impending failure, will respond with varying degrees of intensity, mostly based on the salience/importance of the venture, change initiative, etc. to them and the impact on them.</a:t>
            </a:r>
          </a:p>
          <a:p>
            <a:pPr marL="0" indent="0">
              <a:lnSpc>
                <a:spcPct val="100000"/>
              </a:lnSpc>
              <a:spcBef>
                <a:spcPts val="600"/>
              </a:spcBef>
              <a:buNone/>
            </a:pPr>
            <a:r>
              <a:rPr lang="en-NZ" sz="2000" b="1" dirty="0"/>
              <a:t>Duration: </a:t>
            </a:r>
            <a:r>
              <a:rPr lang="en-NZ" sz="2000" dirty="0"/>
              <a:t>Negative emotions that last a long time may have a corrosive impact on the individual’s wellbeing </a:t>
            </a:r>
            <a:r>
              <a:rPr lang="en-NZ" sz="1800" dirty="0">
                <a:solidFill>
                  <a:srgbClr val="FF0000"/>
                </a:solidFill>
              </a:rPr>
              <a:t>(van der </a:t>
            </a:r>
            <a:r>
              <a:rPr lang="en-NZ" sz="1800" dirty="0" err="1">
                <a:solidFill>
                  <a:srgbClr val="FF0000"/>
                </a:solidFill>
              </a:rPr>
              <a:t>Kaap-Deeder</a:t>
            </a:r>
            <a:r>
              <a:rPr lang="en-NZ" sz="1800" dirty="0">
                <a:solidFill>
                  <a:srgbClr val="FF0000"/>
                </a:solidFill>
              </a:rPr>
              <a:t> et al., 2016).  </a:t>
            </a:r>
            <a:r>
              <a:rPr lang="en-NZ" sz="2000" dirty="0"/>
              <a:t>Positive emotions are less likely to last. </a:t>
            </a:r>
          </a:p>
          <a:p>
            <a:pPr marL="0" indent="0">
              <a:lnSpc>
                <a:spcPct val="100000"/>
              </a:lnSpc>
              <a:spcBef>
                <a:spcPts val="600"/>
              </a:spcBef>
              <a:buNone/>
            </a:pPr>
            <a:r>
              <a:rPr lang="en-NZ" sz="2000" b="1" dirty="0"/>
              <a:t>Frequency:</a:t>
            </a:r>
            <a:r>
              <a:rPr lang="en-NZ" sz="2000" dirty="0"/>
              <a:t> If negative emotions occur frequently  they are likely to have a debilitating effect; positive emotions may lead to complacency and inertia.</a:t>
            </a:r>
            <a:r>
              <a:rPr lang="en-NZ" sz="2000" dirty="0">
                <a:solidFill>
                  <a:srgbClr val="FF0000"/>
                </a:solidFill>
              </a:rPr>
              <a:t> </a:t>
            </a:r>
            <a:r>
              <a:rPr lang="en-NZ" sz="2000" dirty="0"/>
              <a:t>Emotions may morph into moods</a:t>
            </a:r>
            <a:r>
              <a:rPr lang="en-NZ" sz="2000" dirty="0">
                <a:solidFill>
                  <a:srgbClr val="FF0000"/>
                </a:solidFill>
              </a:rPr>
              <a:t> </a:t>
            </a:r>
            <a:r>
              <a:rPr lang="en-NZ" sz="1800" dirty="0">
                <a:solidFill>
                  <a:srgbClr val="FF0000"/>
                </a:solidFill>
              </a:rPr>
              <a:t>(Russell, 2003) </a:t>
            </a:r>
            <a:r>
              <a:rPr lang="en-NZ" sz="2000" dirty="0"/>
              <a:t>and lead to rumination </a:t>
            </a:r>
            <a:r>
              <a:rPr lang="en-NZ" sz="1800" dirty="0">
                <a:solidFill>
                  <a:srgbClr val="FF0000"/>
                </a:solidFill>
              </a:rPr>
              <a:t>(Wilhelm et al., 2014).</a:t>
            </a:r>
            <a:endParaRPr lang="en-NZ" sz="1800" dirty="0"/>
          </a:p>
        </p:txBody>
      </p:sp>
      <p:sp>
        <p:nvSpPr>
          <p:cNvPr id="5" name="Content Placeholder 4">
            <a:extLst>
              <a:ext uri="{FF2B5EF4-FFF2-40B4-BE49-F238E27FC236}">
                <a16:creationId xmlns:a16="http://schemas.microsoft.com/office/drawing/2014/main" id="{CD1E6756-D862-4574-B052-B443EAC74E3C}"/>
              </a:ext>
            </a:extLst>
          </p:cNvPr>
          <p:cNvSpPr>
            <a:spLocks noGrp="1"/>
          </p:cNvSpPr>
          <p:nvPr>
            <p:ph sz="half" idx="2"/>
          </p:nvPr>
        </p:nvSpPr>
        <p:spPr>
          <a:xfrm>
            <a:off x="8041329" y="1568450"/>
            <a:ext cx="3017196" cy="5073014"/>
          </a:xfrm>
        </p:spPr>
        <p:txBody>
          <a:bodyPr>
            <a:normAutofit/>
          </a:bodyPr>
          <a:lstStyle/>
          <a:p>
            <a:pPr>
              <a:buFont typeface="Wingdings" panose="05000000000000000000" pitchFamily="2" charset="2"/>
              <a:buChar char="L"/>
            </a:pPr>
            <a:r>
              <a:rPr lang="en-NZ" sz="4800" dirty="0">
                <a:solidFill>
                  <a:srgbClr val="FF0000"/>
                </a:solidFill>
                <a:sym typeface="Wingdings" panose="05000000000000000000" pitchFamily="2" charset="2"/>
              </a:rPr>
              <a:t> </a:t>
            </a:r>
            <a:r>
              <a:rPr lang="en-NZ" sz="4800" dirty="0">
                <a:solidFill>
                  <a:srgbClr val="00B050"/>
                </a:solidFill>
                <a:sym typeface="Wingdings" panose="05000000000000000000" pitchFamily="2" charset="2"/>
              </a:rPr>
              <a:t></a:t>
            </a:r>
            <a:r>
              <a:rPr lang="en-NZ" sz="4800" dirty="0">
                <a:solidFill>
                  <a:srgbClr val="FF0000"/>
                </a:solidFill>
                <a:sym typeface="Wingdings" panose="05000000000000000000" pitchFamily="2" charset="2"/>
              </a:rPr>
              <a:t>                                               </a:t>
            </a:r>
          </a:p>
          <a:p>
            <a:pPr>
              <a:buFont typeface="Wingdings" panose="05000000000000000000" pitchFamily="2" charset="2"/>
              <a:buChar char="L"/>
            </a:pPr>
            <a:endParaRPr lang="en-NZ" sz="4800" dirty="0">
              <a:solidFill>
                <a:srgbClr val="FF0000"/>
              </a:solidFill>
              <a:sym typeface="Wingdings" panose="05000000000000000000" pitchFamily="2" charset="2"/>
            </a:endParaRPr>
          </a:p>
          <a:p>
            <a:pPr>
              <a:buFont typeface="Wingdings" panose="05000000000000000000" pitchFamily="2" charset="2"/>
              <a:buChar char="L"/>
            </a:pPr>
            <a:endParaRPr lang="en-NZ" sz="4800" dirty="0">
              <a:solidFill>
                <a:srgbClr val="FF0000"/>
              </a:solidFill>
              <a:sym typeface="Wingdings" panose="05000000000000000000" pitchFamily="2" charset="2"/>
            </a:endParaRPr>
          </a:p>
          <a:p>
            <a:pPr>
              <a:buFont typeface="Wingdings" panose="05000000000000000000" pitchFamily="2" charset="2"/>
              <a:buChar char="L"/>
            </a:pPr>
            <a:endParaRPr lang="en-NZ" sz="1800" dirty="0">
              <a:solidFill>
                <a:srgbClr val="FF0000"/>
              </a:solidFill>
              <a:sym typeface="Wingdings" panose="05000000000000000000" pitchFamily="2" charset="2"/>
            </a:endParaRPr>
          </a:p>
          <a:p>
            <a:pPr marL="0" indent="0">
              <a:buNone/>
            </a:pPr>
            <a:r>
              <a:rPr lang="en-NZ" sz="3600" dirty="0">
                <a:solidFill>
                  <a:srgbClr val="FF0000"/>
                </a:solidFill>
                <a:sym typeface="Wingdings" panose="05000000000000000000" pitchFamily="2" charset="2"/>
              </a:rPr>
              <a:t>…</a:t>
            </a:r>
          </a:p>
          <a:p>
            <a:pPr marL="0" indent="0">
              <a:buNone/>
            </a:pPr>
            <a:endParaRPr lang="en-NZ" sz="2400" dirty="0">
              <a:solidFill>
                <a:srgbClr val="00B050"/>
              </a:solidFill>
              <a:sym typeface="Wingdings" panose="05000000000000000000" pitchFamily="2" charset="2"/>
            </a:endParaRPr>
          </a:p>
          <a:p>
            <a:pPr marL="0" indent="0">
              <a:buNone/>
            </a:pPr>
            <a:r>
              <a:rPr lang="en-NZ" sz="3600" dirty="0">
                <a:solidFill>
                  <a:srgbClr val="00B050"/>
                </a:solidFill>
                <a:sym typeface="Wingdings" panose="05000000000000000000" pitchFamily="2" charset="2"/>
              </a:rPr>
              <a:t> …</a:t>
            </a:r>
            <a:endParaRPr lang="en-NZ" sz="3600" dirty="0"/>
          </a:p>
          <a:p>
            <a:pPr marL="0" indent="0">
              <a:buNone/>
            </a:pPr>
            <a:endParaRPr lang="en-NZ" sz="3600" dirty="0"/>
          </a:p>
        </p:txBody>
      </p:sp>
      <p:pic>
        <p:nvPicPr>
          <p:cNvPr id="7" name="Picture 6" descr="A close up of a womans face&#10;&#10;Description automatically generated">
            <a:extLst>
              <a:ext uri="{FF2B5EF4-FFF2-40B4-BE49-F238E27FC236}">
                <a16:creationId xmlns:a16="http://schemas.microsoft.com/office/drawing/2014/main" id="{174023DD-B457-4257-81C8-6FD30E3AD3B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97055" y="3801682"/>
            <a:ext cx="1299453" cy="1299453"/>
          </a:xfrm>
          <a:prstGeom prst="rect">
            <a:avLst/>
          </a:prstGeom>
        </p:spPr>
      </p:pic>
      <p:pic>
        <p:nvPicPr>
          <p:cNvPr id="8" name="Picture 7">
            <a:extLst>
              <a:ext uri="{FF2B5EF4-FFF2-40B4-BE49-F238E27FC236}">
                <a16:creationId xmlns:a16="http://schemas.microsoft.com/office/drawing/2014/main" id="{B9990234-C0FF-4F11-9BB1-95EFA0A86C52}"/>
              </a:ext>
            </a:extLst>
          </p:cNvPr>
          <p:cNvPicPr>
            <a:picLocks noChangeAspect="1"/>
          </p:cNvPicPr>
          <p:nvPr/>
        </p:nvPicPr>
        <p:blipFill>
          <a:blip r:embed="rId5"/>
          <a:stretch>
            <a:fillRect/>
          </a:stretch>
        </p:blipFill>
        <p:spPr>
          <a:xfrm>
            <a:off x="8899539" y="2215474"/>
            <a:ext cx="1595033" cy="1061422"/>
          </a:xfrm>
          <a:prstGeom prst="rect">
            <a:avLst/>
          </a:prstGeom>
        </p:spPr>
      </p:pic>
      <p:pic>
        <p:nvPicPr>
          <p:cNvPr id="10" name="Picture 9">
            <a:extLst>
              <a:ext uri="{FF2B5EF4-FFF2-40B4-BE49-F238E27FC236}">
                <a16:creationId xmlns:a16="http://schemas.microsoft.com/office/drawing/2014/main" id="{E31F4D77-95A1-46C4-AF68-EDDD1338803B}"/>
              </a:ext>
            </a:extLst>
          </p:cNvPr>
          <p:cNvPicPr>
            <a:picLocks noChangeAspect="1"/>
          </p:cNvPicPr>
          <p:nvPr/>
        </p:nvPicPr>
        <p:blipFill>
          <a:blip r:embed="rId6"/>
          <a:stretch>
            <a:fillRect/>
          </a:stretch>
        </p:blipFill>
        <p:spPr>
          <a:xfrm>
            <a:off x="9945080" y="5336052"/>
            <a:ext cx="1451478" cy="968408"/>
          </a:xfrm>
          <a:prstGeom prst="rect">
            <a:avLst/>
          </a:prstGeom>
        </p:spPr>
      </p:pic>
      <p:pic>
        <p:nvPicPr>
          <p:cNvPr id="4" name="Audio 3">
            <a:hlinkClick r:id="" action="ppaction://media"/>
            <a:extLst>
              <a:ext uri="{FF2B5EF4-FFF2-40B4-BE49-F238E27FC236}">
                <a16:creationId xmlns:a16="http://schemas.microsoft.com/office/drawing/2014/main" id="{63C0E484-58DC-45BE-AA08-2A93EDC12B04}"/>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4023636871"/>
      </p:ext>
    </p:extLst>
  </p:cSld>
  <p:clrMapOvr>
    <a:masterClrMapping/>
  </p:clrMapOvr>
  <mc:AlternateContent xmlns:mc="http://schemas.openxmlformats.org/markup-compatibility/2006">
    <mc:Choice xmlns:p14="http://schemas.microsoft.com/office/powerpoint/2010/main" Requires="p14">
      <p:transition spd="slow" p14:dur="2000" advTm="59418"/>
    </mc:Choice>
    <mc:Fallback>
      <p:transition spd="slow" advTm="594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066DD-B6E2-4C3D-A4E2-A7D900D34328}"/>
              </a:ext>
            </a:extLst>
          </p:cNvPr>
          <p:cNvSpPr>
            <a:spLocks noGrp="1"/>
          </p:cNvSpPr>
          <p:nvPr>
            <p:ph type="title"/>
          </p:nvPr>
        </p:nvSpPr>
        <p:spPr>
          <a:xfrm>
            <a:off x="838200" y="166253"/>
            <a:ext cx="10515600" cy="937492"/>
          </a:xfrm>
        </p:spPr>
        <p:txBody>
          <a:bodyPr>
            <a:normAutofit/>
          </a:bodyPr>
          <a:lstStyle/>
          <a:p>
            <a:r>
              <a:rPr lang="en-NZ" sz="3600" dirty="0">
                <a:solidFill>
                  <a:srgbClr val="0000CC"/>
                </a:solidFill>
              </a:rPr>
              <a:t>Other factors influencing emotional reactions to failure</a:t>
            </a:r>
          </a:p>
        </p:txBody>
      </p:sp>
      <p:sp>
        <p:nvSpPr>
          <p:cNvPr id="3" name="Content Placeholder 2">
            <a:extLst>
              <a:ext uri="{FF2B5EF4-FFF2-40B4-BE49-F238E27FC236}">
                <a16:creationId xmlns:a16="http://schemas.microsoft.com/office/drawing/2014/main" id="{62AD69EF-93C0-41FF-B650-BE7D56388370}"/>
              </a:ext>
            </a:extLst>
          </p:cNvPr>
          <p:cNvSpPr>
            <a:spLocks noGrp="1"/>
          </p:cNvSpPr>
          <p:nvPr>
            <p:ph idx="1"/>
          </p:nvPr>
        </p:nvSpPr>
        <p:spPr>
          <a:xfrm>
            <a:off x="3343563" y="1103745"/>
            <a:ext cx="8334087" cy="5154180"/>
          </a:xfrm>
        </p:spPr>
        <p:txBody>
          <a:bodyPr>
            <a:normAutofit fontScale="62500" lnSpcReduction="20000"/>
          </a:bodyPr>
          <a:lstStyle/>
          <a:p>
            <a:pPr marL="0" indent="0">
              <a:lnSpc>
                <a:spcPct val="120000"/>
              </a:lnSpc>
              <a:spcBef>
                <a:spcPts val="200"/>
              </a:spcBef>
              <a:spcAft>
                <a:spcPts val="200"/>
              </a:spcAft>
              <a:buNone/>
            </a:pPr>
            <a:r>
              <a:rPr lang="en-NZ" sz="3200" b="1" dirty="0"/>
              <a:t>Salience </a:t>
            </a:r>
          </a:p>
          <a:p>
            <a:pPr marL="0" indent="0">
              <a:lnSpc>
                <a:spcPct val="120000"/>
              </a:lnSpc>
              <a:spcBef>
                <a:spcPts val="200"/>
              </a:spcBef>
              <a:spcAft>
                <a:spcPts val="200"/>
              </a:spcAft>
              <a:buNone/>
            </a:pPr>
            <a:r>
              <a:rPr lang="en-NZ" sz="3200" dirty="0"/>
              <a:t>The more important the perceived outcomes of failure are, the more intense the emotions will be, the longer they are likely to occur and the higher the frequency is likely to be. </a:t>
            </a:r>
            <a:r>
              <a:rPr lang="en-NZ" sz="2900" dirty="0">
                <a:solidFill>
                  <a:srgbClr val="FF0000"/>
                </a:solidFill>
              </a:rPr>
              <a:t>(Singh et al., 2015) </a:t>
            </a:r>
          </a:p>
          <a:p>
            <a:pPr marL="0" indent="0">
              <a:lnSpc>
                <a:spcPct val="120000"/>
              </a:lnSpc>
              <a:spcBef>
                <a:spcPts val="200"/>
              </a:spcBef>
              <a:spcAft>
                <a:spcPts val="200"/>
              </a:spcAft>
              <a:buNone/>
            </a:pPr>
            <a:r>
              <a:rPr lang="en-NZ" sz="3200" b="1" dirty="0"/>
              <a:t>Personality</a:t>
            </a:r>
          </a:p>
          <a:p>
            <a:pPr marL="0" indent="0">
              <a:lnSpc>
                <a:spcPct val="120000"/>
              </a:lnSpc>
              <a:spcBef>
                <a:spcPts val="200"/>
              </a:spcBef>
              <a:spcAft>
                <a:spcPts val="200"/>
              </a:spcAft>
              <a:buNone/>
            </a:pPr>
            <a:r>
              <a:rPr lang="en-NZ" sz="3200" dirty="0"/>
              <a:t>Those higher in negative affectivity, neuroticism and perfectionism are likely to experience the negative emotions of failing/failure.                                                              </a:t>
            </a:r>
            <a:r>
              <a:rPr lang="en-NZ" sz="2900" dirty="0">
                <a:solidFill>
                  <a:srgbClr val="FF0000"/>
                </a:solidFill>
              </a:rPr>
              <a:t>(Kaplan et al., 2009; Edwards &amp; Ashkanasy, 2018)</a:t>
            </a:r>
          </a:p>
          <a:p>
            <a:pPr marL="0" indent="0">
              <a:lnSpc>
                <a:spcPct val="120000"/>
              </a:lnSpc>
              <a:spcBef>
                <a:spcPts val="200"/>
              </a:spcBef>
              <a:spcAft>
                <a:spcPts val="200"/>
              </a:spcAft>
              <a:buNone/>
            </a:pPr>
            <a:r>
              <a:rPr lang="en-NZ" sz="3200" dirty="0"/>
              <a:t>Positive affectivity and dispositional optimism may lead to different perceptions of failure, and more muted positive emotions.</a:t>
            </a:r>
            <a:r>
              <a:rPr lang="en-NZ" sz="2900" dirty="0"/>
              <a:t> </a:t>
            </a:r>
            <a:r>
              <a:rPr lang="en-NZ" sz="2900" dirty="0">
                <a:solidFill>
                  <a:srgbClr val="FF0000"/>
                </a:solidFill>
              </a:rPr>
              <a:t>(</a:t>
            </a:r>
            <a:r>
              <a:rPr lang="en-NZ" sz="2900" dirty="0" err="1">
                <a:solidFill>
                  <a:srgbClr val="FF0000"/>
                </a:solidFill>
              </a:rPr>
              <a:t>Renn</a:t>
            </a:r>
            <a:r>
              <a:rPr lang="en-NZ" sz="2900" dirty="0">
                <a:solidFill>
                  <a:srgbClr val="FF0000"/>
                </a:solidFill>
              </a:rPr>
              <a:t> et al., 2011)</a:t>
            </a:r>
          </a:p>
          <a:p>
            <a:pPr marL="0" indent="0">
              <a:lnSpc>
                <a:spcPct val="120000"/>
              </a:lnSpc>
              <a:spcBef>
                <a:spcPts val="200"/>
              </a:spcBef>
              <a:spcAft>
                <a:spcPts val="200"/>
              </a:spcAft>
              <a:buNone/>
            </a:pPr>
            <a:r>
              <a:rPr lang="en-NZ" sz="3200" b="1" dirty="0"/>
              <a:t>Identity</a:t>
            </a:r>
          </a:p>
          <a:p>
            <a:pPr marL="0" indent="0">
              <a:lnSpc>
                <a:spcPct val="120000"/>
              </a:lnSpc>
              <a:spcBef>
                <a:spcPts val="200"/>
              </a:spcBef>
              <a:spcAft>
                <a:spcPts val="200"/>
              </a:spcAft>
              <a:buNone/>
            </a:pPr>
            <a:r>
              <a:rPr lang="en-NZ" sz="3200" dirty="0"/>
              <a:t>Self-identity, role identity, social identity and organizational identity are compromised by failure. </a:t>
            </a:r>
            <a:r>
              <a:rPr lang="en-NZ" sz="3200" i="1" dirty="0"/>
              <a:t>“Academic failure felt like the death of a substantial part of my identity – and I sincerely believed the best possible outcome was for the rest of me to die along with it</a:t>
            </a:r>
            <a:r>
              <a:rPr lang="en-NZ" sz="3200" dirty="0"/>
              <a:t>” </a:t>
            </a:r>
            <a:r>
              <a:rPr lang="en-NZ" sz="2900" dirty="0">
                <a:solidFill>
                  <a:srgbClr val="FF0000"/>
                </a:solidFill>
              </a:rPr>
              <a:t>(cited in Edwards &amp; Ashkanasy, 2018)</a:t>
            </a:r>
            <a:endParaRPr lang="en-NZ" dirty="0"/>
          </a:p>
        </p:txBody>
      </p:sp>
      <p:pic>
        <p:nvPicPr>
          <p:cNvPr id="5" name="Picture 4">
            <a:extLst>
              <a:ext uri="{FF2B5EF4-FFF2-40B4-BE49-F238E27FC236}">
                <a16:creationId xmlns:a16="http://schemas.microsoft.com/office/drawing/2014/main" id="{A138EF2B-9BFD-4CB1-901A-470B142BB1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360219" y="2809875"/>
            <a:ext cx="2558460" cy="1704974"/>
          </a:xfrm>
          <a:prstGeom prst="rect">
            <a:avLst/>
          </a:prstGeom>
        </p:spPr>
      </p:pic>
      <p:pic>
        <p:nvPicPr>
          <p:cNvPr id="4" name="Audio 3">
            <a:hlinkClick r:id="" action="ppaction://media"/>
            <a:extLst>
              <a:ext uri="{FF2B5EF4-FFF2-40B4-BE49-F238E27FC236}">
                <a16:creationId xmlns:a16="http://schemas.microsoft.com/office/drawing/2014/main" id="{D6BC3FF6-797C-4F68-B13B-5FF9E99FB73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459862545"/>
      </p:ext>
    </p:extLst>
  </p:cSld>
  <p:clrMapOvr>
    <a:masterClrMapping/>
  </p:clrMapOvr>
  <mc:AlternateContent xmlns:mc="http://schemas.openxmlformats.org/markup-compatibility/2006">
    <mc:Choice xmlns:p14="http://schemas.microsoft.com/office/powerpoint/2010/main" Requires="p14">
      <p:transition spd="slow" p14:dur="2000" advTm="73143"/>
    </mc:Choice>
    <mc:Fallback>
      <p:transition spd="slow" advTm="731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066DD-B6E2-4C3D-A4E2-A7D900D34328}"/>
              </a:ext>
            </a:extLst>
          </p:cNvPr>
          <p:cNvSpPr>
            <a:spLocks noGrp="1"/>
          </p:cNvSpPr>
          <p:nvPr>
            <p:ph type="title"/>
          </p:nvPr>
        </p:nvSpPr>
        <p:spPr>
          <a:xfrm>
            <a:off x="838200" y="7937"/>
            <a:ext cx="10515600" cy="1325563"/>
          </a:xfrm>
        </p:spPr>
        <p:txBody>
          <a:bodyPr>
            <a:normAutofit/>
          </a:bodyPr>
          <a:lstStyle/>
          <a:p>
            <a:r>
              <a:rPr lang="en-NZ" sz="3600" dirty="0">
                <a:solidFill>
                  <a:srgbClr val="0000CC"/>
                </a:solidFill>
              </a:rPr>
              <a:t>Other factors influencing emotional reactions to failure</a:t>
            </a:r>
          </a:p>
        </p:txBody>
      </p:sp>
      <p:sp>
        <p:nvSpPr>
          <p:cNvPr id="3" name="Content Placeholder 2">
            <a:extLst>
              <a:ext uri="{FF2B5EF4-FFF2-40B4-BE49-F238E27FC236}">
                <a16:creationId xmlns:a16="http://schemas.microsoft.com/office/drawing/2014/main" id="{62AD69EF-93C0-41FF-B650-BE7D56388370}"/>
              </a:ext>
            </a:extLst>
          </p:cNvPr>
          <p:cNvSpPr>
            <a:spLocks noGrp="1"/>
          </p:cNvSpPr>
          <p:nvPr>
            <p:ph idx="1"/>
          </p:nvPr>
        </p:nvSpPr>
        <p:spPr>
          <a:xfrm>
            <a:off x="838200" y="1333500"/>
            <a:ext cx="8210550" cy="5524499"/>
          </a:xfrm>
        </p:spPr>
        <p:txBody>
          <a:bodyPr>
            <a:normAutofit fontScale="62500" lnSpcReduction="20000"/>
          </a:bodyPr>
          <a:lstStyle/>
          <a:p>
            <a:pPr marL="0" indent="0">
              <a:lnSpc>
                <a:spcPct val="120000"/>
              </a:lnSpc>
              <a:spcBef>
                <a:spcPts val="300"/>
              </a:spcBef>
              <a:buNone/>
            </a:pPr>
            <a:r>
              <a:rPr lang="en-NZ" sz="3200" b="1" dirty="0"/>
              <a:t>Emotional intelligence and emotional regulation </a:t>
            </a:r>
          </a:p>
          <a:p>
            <a:pPr marL="0" indent="0">
              <a:lnSpc>
                <a:spcPct val="120000"/>
              </a:lnSpc>
              <a:spcBef>
                <a:spcPts val="300"/>
              </a:spcBef>
              <a:buNone/>
            </a:pPr>
            <a:r>
              <a:rPr lang="en-NZ" sz="3200" dirty="0"/>
              <a:t>EI allows people to understand and manage their emotions and respond appropriately to those of others when experiencing failing/failure.                           </a:t>
            </a:r>
            <a:r>
              <a:rPr lang="en-NZ" sz="2900" dirty="0">
                <a:solidFill>
                  <a:srgbClr val="FF0000"/>
                </a:solidFill>
              </a:rPr>
              <a:t>(Salovey &amp; Mayer, 1997)</a:t>
            </a:r>
          </a:p>
          <a:p>
            <a:pPr marL="0" indent="0">
              <a:lnSpc>
                <a:spcPct val="120000"/>
              </a:lnSpc>
              <a:spcBef>
                <a:spcPts val="300"/>
              </a:spcBef>
              <a:buNone/>
            </a:pPr>
            <a:r>
              <a:rPr lang="en-NZ" sz="3200" dirty="0"/>
              <a:t>Emotional regulation (one aspect of EI)</a:t>
            </a:r>
            <a:r>
              <a:rPr lang="en-NZ" sz="3200" dirty="0">
                <a:solidFill>
                  <a:srgbClr val="FF0000"/>
                </a:solidFill>
              </a:rPr>
              <a:t> </a:t>
            </a:r>
            <a:r>
              <a:rPr lang="en-NZ" sz="3200" dirty="0"/>
              <a:t>helps people to “Keep calm and carry on.”  </a:t>
            </a:r>
            <a:r>
              <a:rPr lang="en-NZ" sz="2900" dirty="0">
                <a:solidFill>
                  <a:srgbClr val="FF0000"/>
                </a:solidFill>
              </a:rPr>
              <a:t>(He et al., 2018)</a:t>
            </a:r>
            <a:r>
              <a:rPr lang="en-NZ" sz="2900" i="1" dirty="0">
                <a:solidFill>
                  <a:srgbClr val="FF0000"/>
                </a:solidFill>
              </a:rPr>
              <a:t> </a:t>
            </a:r>
            <a:endParaRPr lang="en-NZ" sz="2900" dirty="0">
              <a:solidFill>
                <a:srgbClr val="FF0000"/>
              </a:solidFill>
            </a:endParaRPr>
          </a:p>
          <a:p>
            <a:pPr marL="0" indent="0">
              <a:lnSpc>
                <a:spcPct val="120000"/>
              </a:lnSpc>
              <a:spcBef>
                <a:spcPts val="1200"/>
              </a:spcBef>
              <a:buNone/>
            </a:pPr>
            <a:r>
              <a:rPr lang="en-NZ" sz="3200" b="1" dirty="0"/>
              <a:t>Prior experience of failure</a:t>
            </a:r>
          </a:p>
          <a:p>
            <a:pPr marL="0" indent="0">
              <a:lnSpc>
                <a:spcPct val="120000"/>
              </a:lnSpc>
              <a:spcBef>
                <a:spcPts val="300"/>
              </a:spcBef>
              <a:buNone/>
            </a:pPr>
            <a:r>
              <a:rPr lang="en-NZ" sz="3200" dirty="0"/>
              <a:t>Some people who have experienced failure before could be better prepared psychologically for the new failure; for others, repeated failure further erodes self-efficacy and the capacity to cope with negative experiences and emotions</a:t>
            </a:r>
            <a:r>
              <a:rPr lang="en-NZ" sz="2900" dirty="0">
                <a:solidFill>
                  <a:srgbClr val="FF0000"/>
                </a:solidFill>
              </a:rPr>
              <a:t>.  (Jenkins et al., 2014; Shepherd &amp; Cardon, 2009)</a:t>
            </a:r>
          </a:p>
          <a:p>
            <a:pPr marL="0" indent="0">
              <a:lnSpc>
                <a:spcPct val="120000"/>
              </a:lnSpc>
              <a:spcBef>
                <a:spcPts val="600"/>
              </a:spcBef>
              <a:buNone/>
            </a:pPr>
            <a:r>
              <a:rPr lang="en-NZ" sz="3200" b="1" dirty="0"/>
              <a:t>Context</a:t>
            </a:r>
          </a:p>
          <a:p>
            <a:pPr marL="0" indent="0">
              <a:lnSpc>
                <a:spcPct val="120000"/>
              </a:lnSpc>
              <a:spcBef>
                <a:spcPts val="300"/>
              </a:spcBef>
              <a:buNone/>
            </a:pPr>
            <a:r>
              <a:rPr lang="en-NZ" sz="3200" dirty="0"/>
              <a:t>Cultural attitudes to failure and stigma, the causes of failure, financial resources and other factors influence the nature of the emotions and the ability to manage them</a:t>
            </a:r>
            <a:r>
              <a:rPr lang="en-NZ" sz="2400" dirty="0"/>
              <a:t>. </a:t>
            </a:r>
            <a:r>
              <a:rPr lang="en-NZ" sz="2900" dirty="0">
                <a:solidFill>
                  <a:srgbClr val="FF0000"/>
                </a:solidFill>
              </a:rPr>
              <a:t>(Singh et al., 2015)</a:t>
            </a:r>
          </a:p>
        </p:txBody>
      </p:sp>
      <p:pic>
        <p:nvPicPr>
          <p:cNvPr id="1026" name="Picture 2" descr="Calm">
            <a:extLst>
              <a:ext uri="{FF2B5EF4-FFF2-40B4-BE49-F238E27FC236}">
                <a16:creationId xmlns:a16="http://schemas.microsoft.com/office/drawing/2014/main" id="{2AD439F3-783E-4DFF-AFA7-C840C9DDC7E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20250" y="1757363"/>
            <a:ext cx="1581150" cy="197167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0F71345C-3A36-4E0C-8CE3-8AE8147BB973}"/>
              </a:ext>
            </a:extLst>
          </p:cNvPr>
          <p:cNvPicPr>
            <a:picLocks noChangeAspect="1"/>
          </p:cNvPicPr>
          <p:nvPr/>
        </p:nvPicPr>
        <p:blipFill>
          <a:blip r:embed="rId5"/>
          <a:stretch>
            <a:fillRect/>
          </a:stretch>
        </p:blipFill>
        <p:spPr>
          <a:xfrm>
            <a:off x="9115425" y="4610100"/>
            <a:ext cx="2590800" cy="1771650"/>
          </a:xfrm>
          <a:prstGeom prst="rect">
            <a:avLst/>
          </a:prstGeom>
        </p:spPr>
      </p:pic>
      <p:pic>
        <p:nvPicPr>
          <p:cNvPr id="5" name="Audio 4">
            <a:hlinkClick r:id="" action="ppaction://media"/>
            <a:extLst>
              <a:ext uri="{FF2B5EF4-FFF2-40B4-BE49-F238E27FC236}">
                <a16:creationId xmlns:a16="http://schemas.microsoft.com/office/drawing/2014/main" id="{C7E1491B-238F-4986-8343-D2A4F0D6AEE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330539044"/>
      </p:ext>
    </p:extLst>
  </p:cSld>
  <p:clrMapOvr>
    <a:masterClrMapping/>
  </p:clrMapOvr>
  <mc:AlternateContent xmlns:mc="http://schemas.openxmlformats.org/markup-compatibility/2006">
    <mc:Choice xmlns:p14="http://schemas.microsoft.com/office/powerpoint/2010/main" Requires="p14">
      <p:transition spd="slow" p14:dur="2000" advTm="66321"/>
    </mc:Choice>
    <mc:Fallback>
      <p:transition spd="slow" advTm="663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9042973-9545-424D-9018-C9B0073DF5C5}"/>
              </a:ext>
            </a:extLst>
          </p:cNvPr>
          <p:cNvSpPr>
            <a:spLocks noGrp="1"/>
          </p:cNvSpPr>
          <p:nvPr>
            <p:ph type="title"/>
          </p:nvPr>
        </p:nvSpPr>
        <p:spPr/>
        <p:txBody>
          <a:bodyPr>
            <a:normAutofit/>
          </a:bodyPr>
          <a:lstStyle/>
          <a:p>
            <a:r>
              <a:rPr lang="en-NZ" sz="3600" dirty="0">
                <a:solidFill>
                  <a:srgbClr val="0000CC"/>
                </a:solidFill>
              </a:rPr>
              <a:t>Limitations, further research, conclusions</a:t>
            </a:r>
          </a:p>
        </p:txBody>
      </p:sp>
      <p:sp>
        <p:nvSpPr>
          <p:cNvPr id="5" name="Content Placeholder 4">
            <a:extLst>
              <a:ext uri="{FF2B5EF4-FFF2-40B4-BE49-F238E27FC236}">
                <a16:creationId xmlns:a16="http://schemas.microsoft.com/office/drawing/2014/main" id="{4F4B0EC3-CABB-49A2-B694-E3C830FD3327}"/>
              </a:ext>
            </a:extLst>
          </p:cNvPr>
          <p:cNvSpPr>
            <a:spLocks noGrp="1"/>
          </p:cNvSpPr>
          <p:nvPr>
            <p:ph sz="half" idx="1"/>
          </p:nvPr>
        </p:nvSpPr>
        <p:spPr/>
        <p:txBody>
          <a:bodyPr>
            <a:normAutofit lnSpcReduction="10000"/>
          </a:bodyPr>
          <a:lstStyle/>
          <a:p>
            <a:pPr marL="0" indent="0">
              <a:buNone/>
            </a:pPr>
            <a:r>
              <a:rPr lang="en-NZ" sz="2400" b="1" dirty="0"/>
              <a:t>Limitations and further research</a:t>
            </a:r>
          </a:p>
          <a:p>
            <a:pPr marL="0" indent="0">
              <a:buNone/>
            </a:pPr>
            <a:r>
              <a:rPr lang="en-NZ" sz="2400" dirty="0"/>
              <a:t>Literature across multiple sub-disciplines  of management (and other fields) has seldom attempted a broad sweep of domains, types of failure, the emotions experienced and their consequences.</a:t>
            </a:r>
          </a:p>
          <a:p>
            <a:pPr marL="0" indent="0">
              <a:buNone/>
            </a:pPr>
            <a:r>
              <a:rPr lang="en-NZ" sz="2400" dirty="0"/>
              <a:t>In doing so, however, as this paper has tried to do, discrete emotions have probably been treated too lightly and the comparison across disciplines, domains and contexts has not been attempted. The field is therefore open!</a:t>
            </a:r>
          </a:p>
        </p:txBody>
      </p:sp>
      <p:sp>
        <p:nvSpPr>
          <p:cNvPr id="9" name="TextBox 8">
            <a:extLst>
              <a:ext uri="{FF2B5EF4-FFF2-40B4-BE49-F238E27FC236}">
                <a16:creationId xmlns:a16="http://schemas.microsoft.com/office/drawing/2014/main" id="{C2125345-13F7-464D-A9EF-C9E9A4C0AC55}"/>
              </a:ext>
            </a:extLst>
          </p:cNvPr>
          <p:cNvSpPr txBox="1"/>
          <p:nvPr/>
        </p:nvSpPr>
        <p:spPr>
          <a:xfrm>
            <a:off x="6918036" y="1825625"/>
            <a:ext cx="4673600" cy="2015936"/>
          </a:xfrm>
          <a:prstGeom prst="rect">
            <a:avLst/>
          </a:prstGeom>
          <a:noFill/>
        </p:spPr>
        <p:txBody>
          <a:bodyPr wrap="square" rtlCol="0">
            <a:spAutoFit/>
          </a:bodyPr>
          <a:lstStyle/>
          <a:p>
            <a:r>
              <a:rPr lang="en-NZ" sz="2400" b="1" dirty="0"/>
              <a:t>Conclusions</a:t>
            </a:r>
          </a:p>
          <a:p>
            <a:pPr>
              <a:spcBef>
                <a:spcPts val="600"/>
              </a:spcBef>
            </a:pPr>
            <a:r>
              <a:rPr lang="en-NZ" sz="2400" dirty="0"/>
              <a:t>Failure is common but no-one likes to fail; therefore we need to understand our emotional reactions to failure - and those of others.</a:t>
            </a:r>
          </a:p>
        </p:txBody>
      </p:sp>
      <p:pic>
        <p:nvPicPr>
          <p:cNvPr id="13" name="Content Placeholder 12">
            <a:extLst>
              <a:ext uri="{FF2B5EF4-FFF2-40B4-BE49-F238E27FC236}">
                <a16:creationId xmlns:a16="http://schemas.microsoft.com/office/drawing/2014/main" id="{562D3067-8A25-4267-ADEA-DBA8BE23BA40}"/>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7197436" y="4130098"/>
            <a:ext cx="3729182" cy="2159577"/>
          </a:xfrm>
        </p:spPr>
      </p:pic>
      <p:pic>
        <p:nvPicPr>
          <p:cNvPr id="2" name="Audio 1">
            <a:hlinkClick r:id="" action="ppaction://media"/>
            <a:extLst>
              <a:ext uri="{FF2B5EF4-FFF2-40B4-BE49-F238E27FC236}">
                <a16:creationId xmlns:a16="http://schemas.microsoft.com/office/drawing/2014/main" id="{2F9B5220-9161-4C78-A4CD-91A33FBC8CE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2630939000"/>
      </p:ext>
    </p:extLst>
  </p:cSld>
  <p:clrMapOvr>
    <a:masterClrMapping/>
  </p:clrMapOvr>
  <mc:AlternateContent xmlns:mc="http://schemas.openxmlformats.org/markup-compatibility/2006">
    <mc:Choice xmlns:p14="http://schemas.microsoft.com/office/powerpoint/2010/main" Requires="p14">
      <p:transition spd="slow" p14:dur="2000" advTm="31829"/>
    </mc:Choice>
    <mc:Fallback>
      <p:transition spd="slow" advTm="318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6AD91-DAB4-44FF-8B9D-E1F33A99D0C4}"/>
              </a:ext>
            </a:extLst>
          </p:cNvPr>
          <p:cNvSpPr>
            <a:spLocks noGrp="1"/>
          </p:cNvSpPr>
          <p:nvPr>
            <p:ph type="title"/>
          </p:nvPr>
        </p:nvSpPr>
        <p:spPr/>
        <p:txBody>
          <a:bodyPr>
            <a:normAutofit/>
          </a:bodyPr>
          <a:lstStyle/>
          <a:p>
            <a:r>
              <a:rPr lang="en-NZ" sz="3600" dirty="0">
                <a:solidFill>
                  <a:srgbClr val="0000CC"/>
                </a:solidFill>
              </a:rPr>
              <a:t>So, when facing failure…</a:t>
            </a:r>
          </a:p>
        </p:txBody>
      </p:sp>
      <p:pic>
        <p:nvPicPr>
          <p:cNvPr id="6" name="Content Placeholder 5">
            <a:extLst>
              <a:ext uri="{FF2B5EF4-FFF2-40B4-BE49-F238E27FC236}">
                <a16:creationId xmlns:a16="http://schemas.microsoft.com/office/drawing/2014/main" id="{DF315FF0-F072-48AE-AC6C-CC88DA05D444}"/>
              </a:ext>
            </a:extLst>
          </p:cNvPr>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1369290" y="1919972"/>
            <a:ext cx="2438400" cy="3645408"/>
          </a:xfrm>
        </p:spPr>
      </p:pic>
      <p:sp>
        <p:nvSpPr>
          <p:cNvPr id="4" name="Content Placeholder 3">
            <a:extLst>
              <a:ext uri="{FF2B5EF4-FFF2-40B4-BE49-F238E27FC236}">
                <a16:creationId xmlns:a16="http://schemas.microsoft.com/office/drawing/2014/main" id="{3426F1BC-72D9-40B9-92FF-D35BE3915135}"/>
              </a:ext>
            </a:extLst>
          </p:cNvPr>
          <p:cNvSpPr>
            <a:spLocks noGrp="1"/>
          </p:cNvSpPr>
          <p:nvPr>
            <p:ph sz="half" idx="2"/>
          </p:nvPr>
        </p:nvSpPr>
        <p:spPr>
          <a:xfrm>
            <a:off x="5495636" y="1825625"/>
            <a:ext cx="5985164" cy="3466811"/>
          </a:xfrm>
        </p:spPr>
        <p:txBody>
          <a:bodyPr/>
          <a:lstStyle/>
          <a:p>
            <a:pPr marL="0" indent="0">
              <a:buNone/>
            </a:pPr>
            <a:r>
              <a:rPr lang="en-NZ" dirty="0"/>
              <a:t>And to use a Maori New Zealand term… </a:t>
            </a:r>
          </a:p>
          <a:p>
            <a:pPr marL="0" indent="0">
              <a:buNone/>
            </a:pPr>
            <a:endParaRPr lang="en-NZ" dirty="0"/>
          </a:p>
          <a:p>
            <a:pPr marL="0" indent="0">
              <a:buNone/>
            </a:pPr>
            <a:endParaRPr lang="en-NZ" dirty="0"/>
          </a:p>
          <a:p>
            <a:pPr marL="0" indent="0">
              <a:buNone/>
            </a:pPr>
            <a:endParaRPr lang="en-NZ" dirty="0"/>
          </a:p>
          <a:p>
            <a:pPr marL="0" indent="0">
              <a:buNone/>
            </a:pPr>
            <a:endParaRPr lang="en-NZ" dirty="0"/>
          </a:p>
          <a:p>
            <a:pPr marL="0" indent="0">
              <a:buNone/>
            </a:pPr>
            <a:r>
              <a:rPr lang="en-NZ" dirty="0"/>
              <a:t>                    Keep strong!</a:t>
            </a:r>
          </a:p>
        </p:txBody>
      </p:sp>
      <p:pic>
        <p:nvPicPr>
          <p:cNvPr id="2050" name="Picture 2" descr="To me dearest fellow New Zealanders – learning to live Kia Kaha in a time  of Pandemic | The Daily Blog">
            <a:extLst>
              <a:ext uri="{FF2B5EF4-FFF2-40B4-BE49-F238E27FC236}">
                <a16:creationId xmlns:a16="http://schemas.microsoft.com/office/drawing/2014/main" id="{389B60A9-9910-4129-8C41-7507FF33525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39070" y="2489994"/>
            <a:ext cx="2867025" cy="1600200"/>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Connector 4">
            <a:extLst>
              <a:ext uri="{FF2B5EF4-FFF2-40B4-BE49-F238E27FC236}">
                <a16:creationId xmlns:a16="http://schemas.microsoft.com/office/drawing/2014/main" id="{93540D3B-3857-4C15-B912-2E9280F10A38}"/>
              </a:ext>
            </a:extLst>
          </p:cNvPr>
          <p:cNvCxnSpPr/>
          <p:nvPr/>
        </p:nvCxnSpPr>
        <p:spPr>
          <a:xfrm flipV="1">
            <a:off x="11051309" y="6077527"/>
            <a:ext cx="1099127" cy="780473"/>
          </a:xfrm>
          <a:prstGeom prst="line">
            <a:avLst/>
          </a:prstGeom>
          <a:ln w="76200"/>
        </p:spPr>
        <p:style>
          <a:lnRef idx="1">
            <a:schemeClr val="accent1"/>
          </a:lnRef>
          <a:fillRef idx="0">
            <a:schemeClr val="accent1"/>
          </a:fillRef>
          <a:effectRef idx="0">
            <a:schemeClr val="accent1"/>
          </a:effectRef>
          <a:fontRef idx="minor">
            <a:schemeClr val="tx1"/>
          </a:fontRef>
        </p:style>
      </p:cxnSp>
      <p:pic>
        <p:nvPicPr>
          <p:cNvPr id="3" name="Audio 2">
            <a:hlinkClick r:id="" action="ppaction://media"/>
            <a:extLst>
              <a:ext uri="{FF2B5EF4-FFF2-40B4-BE49-F238E27FC236}">
                <a16:creationId xmlns:a16="http://schemas.microsoft.com/office/drawing/2014/main" id="{204C2D9B-04D2-4D3E-9360-487874F24F3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1491606146"/>
      </p:ext>
    </p:extLst>
  </p:cSld>
  <p:clrMapOvr>
    <a:masterClrMapping/>
  </p:clrMapOvr>
  <mc:AlternateContent xmlns:mc="http://schemas.openxmlformats.org/markup-compatibility/2006">
    <mc:Choice xmlns:p14="http://schemas.microsoft.com/office/powerpoint/2010/main" Requires="p14">
      <p:transition spd="slow" p14:dur="2000" advTm="14424"/>
    </mc:Choice>
    <mc:Fallback>
      <p:transition spd="slow" advTm="144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1901</TotalTime>
  <Words>1858</Words>
  <Application>Microsoft Office PowerPoint</Application>
  <PresentationFormat>Widescreen</PresentationFormat>
  <Paragraphs>164</Paragraphs>
  <Slides>18</Slides>
  <Notes>0</Notes>
  <HiddenSlides>0</HiddenSlides>
  <MMClips>18</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Calibri Light</vt:lpstr>
      <vt:lpstr>Wingdings</vt:lpstr>
      <vt:lpstr>Office Theme</vt:lpstr>
      <vt:lpstr> Emonet 2020</vt:lpstr>
      <vt:lpstr>Contents</vt:lpstr>
      <vt:lpstr>Failure during the Covid pandemic – and afterwards???</vt:lpstr>
      <vt:lpstr>Failure research across management disciplines</vt:lpstr>
      <vt:lpstr>Table 1. Definitions of failure across domains</vt:lpstr>
      <vt:lpstr>Failure and emotions</vt:lpstr>
      <vt:lpstr>PowerPoint Presentation</vt:lpstr>
      <vt:lpstr>Failing and failure </vt:lpstr>
      <vt:lpstr>The negative emotions of failure  Some examples  </vt:lpstr>
      <vt:lpstr>The positive emotions of failure  Some examples  </vt:lpstr>
      <vt:lpstr>The consequences of the emotions of failure</vt:lpstr>
      <vt:lpstr>Negative emotions and their consequences</vt:lpstr>
      <vt:lpstr>Positive emotions and their consequences</vt:lpstr>
      <vt:lpstr>Dimensions of the emotions of failure and their consequences</vt:lpstr>
      <vt:lpstr>Other factors influencing emotional reactions to failure</vt:lpstr>
      <vt:lpstr>Other factors influencing emotional reactions to failure</vt:lpstr>
      <vt:lpstr>Limitations, further research, conclusions</vt:lpstr>
      <vt:lpstr>So, when facing failure…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Roy Smollan</dc:creator>
  <cp:lastModifiedBy>Roy Smollan</cp:lastModifiedBy>
  <cp:revision>74</cp:revision>
  <dcterms:created xsi:type="dcterms:W3CDTF">2020-06-25T23:09:31Z</dcterms:created>
  <dcterms:modified xsi:type="dcterms:W3CDTF">2020-06-28T05:58:49Z</dcterms:modified>
</cp:coreProperties>
</file>