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7" r:id="rId3"/>
    <p:sldId id="337" r:id="rId4"/>
    <p:sldId id="330" r:id="rId5"/>
    <p:sldId id="335" r:id="rId6"/>
    <p:sldId id="331" r:id="rId7"/>
    <p:sldId id="343" r:id="rId8"/>
    <p:sldId id="338" r:id="rId9"/>
    <p:sldId id="341" r:id="rId10"/>
    <p:sldId id="342" r:id="rId11"/>
    <p:sldId id="332" r:id="rId12"/>
    <p:sldId id="339" r:id="rId13"/>
    <p:sldId id="340" r:id="rId14"/>
    <p:sldId id="333" r:id="rId15"/>
    <p:sldId id="336" r:id="rId16"/>
    <p:sldId id="334" r:id="rId17"/>
  </p:sldIdLst>
  <p:sldSz cx="12192000" cy="6858000"/>
  <p:notesSz cx="6858000" cy="9144000"/>
  <p:defaultTextStyle>
    <a:defPPr>
      <a:defRPr lang="en-US">
        <a:uFillTx/>
      </a:defRPr>
    </a:defPPr>
    <a:lvl1pPr marL="0" algn="l" defTabSz="914400" rtl="0" eaLnBrk="1" latinLnBrk="0" hangingPunct="1">
      <a:defRPr sz="1800" kern="1200">
        <a:solidFill>
          <a:schemeClr val="tx1"/>
        </a:solidFill>
        <a:uFillTx/>
        <a:latin typeface="+mn-lt"/>
        <a:ea typeface="+mn-ea"/>
        <a:cs typeface="+mn-cs"/>
      </a:defRPr>
    </a:lvl1pPr>
    <a:lvl2pPr marL="457200" algn="l" defTabSz="914400" rtl="0" eaLnBrk="1" latinLnBrk="0" hangingPunct="1">
      <a:defRPr sz="1800" kern="1200">
        <a:solidFill>
          <a:schemeClr val="tx1"/>
        </a:solidFill>
        <a:uFillTx/>
        <a:latin typeface="+mn-lt"/>
        <a:ea typeface="+mn-ea"/>
        <a:cs typeface="+mn-cs"/>
      </a:defRPr>
    </a:lvl2pPr>
    <a:lvl3pPr marL="914400" algn="l" defTabSz="914400" rtl="0" eaLnBrk="1" latinLnBrk="0" hangingPunct="1">
      <a:defRPr sz="1800" kern="1200">
        <a:solidFill>
          <a:schemeClr val="tx1"/>
        </a:solidFill>
        <a:uFillTx/>
        <a:latin typeface="+mn-lt"/>
        <a:ea typeface="+mn-ea"/>
        <a:cs typeface="+mn-cs"/>
      </a:defRPr>
    </a:lvl3pPr>
    <a:lvl4pPr marL="1371600" algn="l" defTabSz="914400" rtl="0" eaLnBrk="1" latinLnBrk="0" hangingPunct="1">
      <a:defRPr sz="1800" kern="1200">
        <a:solidFill>
          <a:schemeClr val="tx1"/>
        </a:solidFill>
        <a:uFillTx/>
        <a:latin typeface="+mn-lt"/>
        <a:ea typeface="+mn-ea"/>
        <a:cs typeface="+mn-cs"/>
      </a:defRPr>
    </a:lvl4pPr>
    <a:lvl5pPr marL="1828800" algn="l" defTabSz="914400" rtl="0" eaLnBrk="1" latinLnBrk="0" hangingPunct="1">
      <a:defRPr sz="1800" kern="1200">
        <a:solidFill>
          <a:schemeClr val="tx1"/>
        </a:solidFill>
        <a:uFillTx/>
        <a:latin typeface="+mn-lt"/>
        <a:ea typeface="+mn-ea"/>
        <a:cs typeface="+mn-cs"/>
      </a:defRPr>
    </a:lvl5pPr>
    <a:lvl6pPr marL="2286000" algn="l" defTabSz="914400" rtl="0" eaLnBrk="1" latinLnBrk="0" hangingPunct="1">
      <a:defRPr sz="1800" kern="1200">
        <a:solidFill>
          <a:schemeClr val="tx1"/>
        </a:solidFill>
        <a:uFillTx/>
        <a:latin typeface="+mn-lt"/>
        <a:ea typeface="+mn-ea"/>
        <a:cs typeface="+mn-cs"/>
      </a:defRPr>
    </a:lvl6pPr>
    <a:lvl7pPr marL="2743200" algn="l" defTabSz="914400" rtl="0" eaLnBrk="1" latinLnBrk="0" hangingPunct="1">
      <a:defRPr sz="1800" kern="1200">
        <a:solidFill>
          <a:schemeClr val="tx1"/>
        </a:solidFill>
        <a:uFillTx/>
        <a:latin typeface="+mn-lt"/>
        <a:ea typeface="+mn-ea"/>
        <a:cs typeface="+mn-cs"/>
      </a:defRPr>
    </a:lvl7pPr>
    <a:lvl8pPr marL="3200400" algn="l" defTabSz="914400" rtl="0" eaLnBrk="1" latinLnBrk="0" hangingPunct="1">
      <a:defRPr sz="1800" kern="1200">
        <a:solidFill>
          <a:schemeClr val="tx1"/>
        </a:solidFill>
        <a:uFillTx/>
        <a:latin typeface="+mn-lt"/>
        <a:ea typeface="+mn-ea"/>
        <a:cs typeface="+mn-cs"/>
      </a:defRPr>
    </a:lvl8pPr>
    <a:lvl9pPr marL="3657600" algn="l" defTabSz="914400" rtl="0" eaLnBrk="1" latinLnBrk="0" hangingPunct="1">
      <a:defRPr sz="1800" kern="1200">
        <a:solidFill>
          <a:schemeClr val="tx1"/>
        </a:solidFill>
        <a:uFillTx/>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rgbClr val="00000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rgbClr val="00000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876" autoAdjust="0"/>
    <p:restoredTop sz="80567" autoAdjust="0"/>
  </p:normalViewPr>
  <p:slideViewPr>
    <p:cSldViewPr snapToGrid="0">
      <p:cViewPr varScale="1">
        <p:scale>
          <a:sx n="54" d="100"/>
          <a:sy n="54" d="100"/>
        </p:scale>
        <p:origin x="1076" y="52"/>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uFillTx/>
              </a:defRPr>
            </a:lvl1pPr>
          </a:lstStyle>
          <a:p>
            <a:endParaRPr lang="en-US">
              <a:uFillTx/>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uFillTx/>
              </a:defRPr>
            </a:lvl1pPr>
          </a:lstStyle>
          <a:p>
            <a:fld id="{FABF29F6-7760-45C8-A6F3-1CBE940FD2EC}" type="datetimeFigureOut">
              <a:rPr lang="en-US" smtClean="0">
                <a:uFillTx/>
              </a:rPr>
              <a:t>6/30/2020</a:t>
            </a:fld>
            <a:endParaRPr lang="en-US">
              <a:uFillTx/>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srgbClr val="000000"/>
            </a:solidFill>
          </a:ln>
        </p:spPr>
        <p:txBody>
          <a:bodyPr vert="horz" lIns="91440" tIns="45720" rIns="91440" bIns="45720" rtlCol="0" anchor="ctr"/>
          <a:lstStyle/>
          <a:p>
            <a:endParaRPr lang="en-US">
              <a:uFillTx/>
            </a:endParaR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uFillTx/>
              </a:rPr>
              <a:t>Click to edit Master text styles</a:t>
            </a:r>
          </a:p>
          <a:p>
            <a:pPr lvl="1"/>
            <a:r>
              <a:rPr lang="en-US">
                <a:uFillTx/>
              </a:rPr>
              <a:t>Second level</a:t>
            </a:r>
          </a:p>
          <a:p>
            <a:pPr lvl="2"/>
            <a:r>
              <a:rPr lang="en-US">
                <a:uFillTx/>
              </a:rPr>
              <a:t>Third level</a:t>
            </a:r>
          </a:p>
          <a:p>
            <a:pPr lvl="3"/>
            <a:r>
              <a:rPr lang="en-US">
                <a:uFillTx/>
              </a:rPr>
              <a:t>Fourth level</a:t>
            </a:r>
          </a:p>
          <a:p>
            <a:pPr lvl="4"/>
            <a:r>
              <a:rPr lang="en-US">
                <a:uFillTx/>
              </a:rP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uFillTx/>
              </a:defRPr>
            </a:lvl1pPr>
          </a:lstStyle>
          <a:p>
            <a:endParaRPr lang="en-US">
              <a:uFillTx/>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uFillTx/>
              </a:defRPr>
            </a:lvl1pPr>
          </a:lstStyle>
          <a:p>
            <a:fld id="{0E2893AF-1B09-4E77-81E6-5FD17B719F7F}" type="slidenum">
              <a:rPr lang="en-US" smtClean="0">
                <a:uFillTx/>
              </a:rPr>
              <a:t>‹#›</a:t>
            </a:fld>
            <a:endParaRPr lang="en-US">
              <a:uFillTx/>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uFillTx/>
        <a:latin typeface="+mn-lt"/>
        <a:ea typeface="+mn-ea"/>
        <a:cs typeface="+mn-cs"/>
      </a:defRPr>
    </a:lvl1pPr>
    <a:lvl2pPr marL="457200" algn="l" defTabSz="914400" rtl="0" eaLnBrk="1" latinLnBrk="0" hangingPunct="1">
      <a:defRPr sz="1200" kern="1200">
        <a:solidFill>
          <a:schemeClr val="tx1"/>
        </a:solidFill>
        <a:uFillTx/>
        <a:latin typeface="+mn-lt"/>
        <a:ea typeface="+mn-ea"/>
        <a:cs typeface="+mn-cs"/>
      </a:defRPr>
    </a:lvl2pPr>
    <a:lvl3pPr marL="914400" algn="l" defTabSz="914400" rtl="0" eaLnBrk="1" latinLnBrk="0" hangingPunct="1">
      <a:defRPr sz="1200" kern="1200">
        <a:solidFill>
          <a:schemeClr val="tx1"/>
        </a:solidFill>
        <a:uFillTx/>
        <a:latin typeface="+mn-lt"/>
        <a:ea typeface="+mn-ea"/>
        <a:cs typeface="+mn-cs"/>
      </a:defRPr>
    </a:lvl3pPr>
    <a:lvl4pPr marL="1371600" algn="l" defTabSz="914400" rtl="0" eaLnBrk="1" latinLnBrk="0" hangingPunct="1">
      <a:defRPr sz="1200" kern="1200">
        <a:solidFill>
          <a:schemeClr val="tx1"/>
        </a:solidFill>
        <a:uFillTx/>
        <a:latin typeface="+mn-lt"/>
        <a:ea typeface="+mn-ea"/>
        <a:cs typeface="+mn-cs"/>
      </a:defRPr>
    </a:lvl4pPr>
    <a:lvl5pPr marL="1828800" algn="l" defTabSz="914400" rtl="0" eaLnBrk="1" latinLnBrk="0" hangingPunct="1">
      <a:defRPr sz="1200" kern="1200">
        <a:solidFill>
          <a:schemeClr val="tx1"/>
        </a:solidFill>
        <a:uFillTx/>
        <a:latin typeface="+mn-lt"/>
        <a:ea typeface="+mn-ea"/>
        <a:cs typeface="+mn-cs"/>
      </a:defRPr>
    </a:lvl5pPr>
    <a:lvl6pPr marL="2286000" algn="l" defTabSz="914400" rtl="0" eaLnBrk="1" latinLnBrk="0" hangingPunct="1">
      <a:defRPr sz="1200" kern="1200">
        <a:solidFill>
          <a:schemeClr val="tx1"/>
        </a:solidFill>
        <a:uFillTx/>
        <a:latin typeface="+mn-lt"/>
        <a:ea typeface="+mn-ea"/>
        <a:cs typeface="+mn-cs"/>
      </a:defRPr>
    </a:lvl6pPr>
    <a:lvl7pPr marL="2743200" algn="l" defTabSz="914400" rtl="0" eaLnBrk="1" latinLnBrk="0" hangingPunct="1">
      <a:defRPr sz="1200" kern="1200">
        <a:solidFill>
          <a:schemeClr val="tx1"/>
        </a:solidFill>
        <a:uFillTx/>
        <a:latin typeface="+mn-lt"/>
        <a:ea typeface="+mn-ea"/>
        <a:cs typeface="+mn-cs"/>
      </a:defRPr>
    </a:lvl7pPr>
    <a:lvl8pPr marL="3200400" algn="l" defTabSz="914400" rtl="0" eaLnBrk="1" latinLnBrk="0" hangingPunct="1">
      <a:defRPr sz="1200" kern="1200">
        <a:solidFill>
          <a:schemeClr val="tx1"/>
        </a:solidFill>
        <a:uFillTx/>
        <a:latin typeface="+mn-lt"/>
        <a:ea typeface="+mn-ea"/>
        <a:cs typeface="+mn-cs"/>
      </a:defRPr>
    </a:lvl8pPr>
    <a:lvl9pPr marL="3657600" algn="l" defTabSz="914400" rtl="0" eaLnBrk="1" latinLnBrk="0" hangingPunct="1">
      <a:defRPr sz="1200" kern="1200">
        <a:solidFill>
          <a:schemeClr val="tx1"/>
        </a:solidFill>
        <a:uFillTx/>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uFillTx/>
            </a:endParaRPr>
          </a:p>
        </p:txBody>
      </p:sp>
      <p:sp>
        <p:nvSpPr>
          <p:cNvPr id="4" name="Slide Number Placeholder 3"/>
          <p:cNvSpPr>
            <a:spLocks noGrp="1"/>
          </p:cNvSpPr>
          <p:nvPr>
            <p:ph type="sldNum" sz="quarter" idx="5"/>
          </p:nvPr>
        </p:nvSpPr>
        <p:spPr/>
        <p:txBody>
          <a:bodyPr/>
          <a:lstStyle/>
          <a:p>
            <a:fld id="{0E2893AF-1B09-4E77-81E6-5FD17B719F7F}" type="slidenum">
              <a:rPr lang="en-US" smtClean="0">
                <a:uFillTx/>
              </a:rPr>
              <a:t>1</a:t>
            </a:fld>
            <a:endParaRPr lang="en-US">
              <a:uFillTx/>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uFillTx/>
              </a:rPr>
              <a:t>Last 10 minutes- form groups</a:t>
            </a:r>
          </a:p>
          <a:p>
            <a:endParaRPr lang="en-US" dirty="0">
              <a:uFillTx/>
            </a:endParaRPr>
          </a:p>
        </p:txBody>
      </p:sp>
      <p:sp>
        <p:nvSpPr>
          <p:cNvPr id="4" name="Slide Number Placeholder 3"/>
          <p:cNvSpPr>
            <a:spLocks noGrp="1"/>
          </p:cNvSpPr>
          <p:nvPr>
            <p:ph type="sldNum" sz="quarter" idx="5"/>
          </p:nvPr>
        </p:nvSpPr>
        <p:spPr/>
        <p:txBody>
          <a:bodyPr/>
          <a:lstStyle/>
          <a:p>
            <a:fld id="{0E2893AF-1B09-4E77-81E6-5FD17B719F7F}" type="slidenum">
              <a:rPr lang="en-US" smtClean="0">
                <a:uFillTx/>
              </a:rPr>
              <a:t>2</a:t>
            </a:fld>
            <a:endParaRPr lang="en-US">
              <a:uFillTx/>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uFillTx/>
            </a:endParaRPr>
          </a:p>
        </p:txBody>
      </p:sp>
      <p:sp>
        <p:nvSpPr>
          <p:cNvPr id="4" name="Slide Number Placeholder 3"/>
          <p:cNvSpPr>
            <a:spLocks noGrp="1"/>
          </p:cNvSpPr>
          <p:nvPr>
            <p:ph type="sldNum" sz="quarter" idx="5"/>
          </p:nvPr>
        </p:nvSpPr>
        <p:spPr/>
        <p:txBody>
          <a:bodyPr/>
          <a:lstStyle/>
          <a:p>
            <a:fld id="{0E2893AF-1B09-4E77-81E6-5FD17B719F7F}" type="slidenum">
              <a:rPr lang="en-US" smtClean="0">
                <a:uFillTx/>
              </a:rPr>
              <a:t>3</a:t>
            </a:fld>
            <a:endParaRPr lang="en-US">
              <a:uFillTx/>
            </a:endParaRPr>
          </a:p>
        </p:txBody>
      </p:sp>
    </p:spTree>
    <p:extLst>
      <p:ext uri="{BB962C8B-B14F-4D97-AF65-F5344CB8AC3E}">
        <p14:creationId xmlns:p14="http://schemas.microsoft.com/office/powerpoint/2010/main" val="20849357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uFillTx/>
            </a:endParaRPr>
          </a:p>
        </p:txBody>
      </p:sp>
      <p:sp>
        <p:nvSpPr>
          <p:cNvPr id="4" name="Slide Number Placeholder 3"/>
          <p:cNvSpPr>
            <a:spLocks noGrp="1"/>
          </p:cNvSpPr>
          <p:nvPr>
            <p:ph type="sldNum" sz="quarter" idx="5"/>
          </p:nvPr>
        </p:nvSpPr>
        <p:spPr/>
        <p:txBody>
          <a:bodyPr/>
          <a:lstStyle/>
          <a:p>
            <a:fld id="{0E2893AF-1B09-4E77-81E6-5FD17B719F7F}" type="slidenum">
              <a:rPr lang="en-US" smtClean="0">
                <a:uFillTx/>
              </a:rPr>
              <a:t>4</a:t>
            </a:fld>
            <a:endParaRPr lang="en-US">
              <a:uFillTx/>
            </a:endParaRPr>
          </a:p>
        </p:txBody>
      </p:sp>
    </p:spTree>
    <p:extLst>
      <p:ext uri="{BB962C8B-B14F-4D97-AF65-F5344CB8AC3E}">
        <p14:creationId xmlns:p14="http://schemas.microsoft.com/office/powerpoint/2010/main" val="17645492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uFillTx/>
            </a:endParaRPr>
          </a:p>
        </p:txBody>
      </p:sp>
      <p:sp>
        <p:nvSpPr>
          <p:cNvPr id="4" name="Slide Number Placeholder 3"/>
          <p:cNvSpPr>
            <a:spLocks noGrp="1"/>
          </p:cNvSpPr>
          <p:nvPr>
            <p:ph type="sldNum" sz="quarter" idx="5"/>
          </p:nvPr>
        </p:nvSpPr>
        <p:spPr/>
        <p:txBody>
          <a:bodyPr/>
          <a:lstStyle/>
          <a:p>
            <a:fld id="{0E2893AF-1B09-4E77-81E6-5FD17B719F7F}" type="slidenum">
              <a:rPr lang="en-US" smtClean="0">
                <a:uFillTx/>
              </a:rPr>
              <a:t>5</a:t>
            </a:fld>
            <a:endParaRPr lang="en-US">
              <a:uFillTx/>
            </a:endParaRPr>
          </a:p>
        </p:txBody>
      </p:sp>
    </p:spTree>
    <p:extLst>
      <p:ext uri="{BB962C8B-B14F-4D97-AF65-F5344CB8AC3E}">
        <p14:creationId xmlns:p14="http://schemas.microsoft.com/office/powerpoint/2010/main" val="18218016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uFillTx/>
            </a:endParaRPr>
          </a:p>
        </p:txBody>
      </p:sp>
      <p:sp>
        <p:nvSpPr>
          <p:cNvPr id="4" name="Slide Number Placeholder 3"/>
          <p:cNvSpPr>
            <a:spLocks noGrp="1"/>
          </p:cNvSpPr>
          <p:nvPr>
            <p:ph type="sldNum" sz="quarter" idx="5"/>
          </p:nvPr>
        </p:nvSpPr>
        <p:spPr/>
        <p:txBody>
          <a:bodyPr/>
          <a:lstStyle/>
          <a:p>
            <a:fld id="{0E2893AF-1B09-4E77-81E6-5FD17B719F7F}" type="slidenum">
              <a:rPr lang="en-US" smtClean="0">
                <a:uFillTx/>
              </a:rPr>
              <a:t>6</a:t>
            </a:fld>
            <a:endParaRPr lang="en-US">
              <a:uFillTx/>
            </a:endParaRPr>
          </a:p>
        </p:txBody>
      </p:sp>
    </p:spTree>
    <p:extLst>
      <p:ext uri="{BB962C8B-B14F-4D97-AF65-F5344CB8AC3E}">
        <p14:creationId xmlns:p14="http://schemas.microsoft.com/office/powerpoint/2010/main" val="30304290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uFillTx/>
            </a:endParaRPr>
          </a:p>
        </p:txBody>
      </p:sp>
      <p:sp>
        <p:nvSpPr>
          <p:cNvPr id="4" name="Slide Number Placeholder 3"/>
          <p:cNvSpPr>
            <a:spLocks noGrp="1"/>
          </p:cNvSpPr>
          <p:nvPr>
            <p:ph type="sldNum" sz="quarter" idx="5"/>
          </p:nvPr>
        </p:nvSpPr>
        <p:spPr/>
        <p:txBody>
          <a:bodyPr/>
          <a:lstStyle/>
          <a:p>
            <a:fld id="{0E2893AF-1B09-4E77-81E6-5FD17B719F7F}" type="slidenum">
              <a:rPr lang="en-US" smtClean="0">
                <a:uFillTx/>
              </a:rPr>
              <a:t>7</a:t>
            </a:fld>
            <a:endParaRPr lang="en-US">
              <a:uFillTx/>
            </a:endParaRPr>
          </a:p>
        </p:txBody>
      </p:sp>
    </p:spTree>
    <p:extLst>
      <p:ext uri="{BB962C8B-B14F-4D97-AF65-F5344CB8AC3E}">
        <p14:creationId xmlns:p14="http://schemas.microsoft.com/office/powerpoint/2010/main" val="3014198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uFillTx/>
            </a:endParaRPr>
          </a:p>
        </p:txBody>
      </p:sp>
      <p:sp>
        <p:nvSpPr>
          <p:cNvPr id="4" name="Slide Number Placeholder 3"/>
          <p:cNvSpPr>
            <a:spLocks noGrp="1"/>
          </p:cNvSpPr>
          <p:nvPr>
            <p:ph type="sldNum" sz="quarter" idx="5"/>
          </p:nvPr>
        </p:nvSpPr>
        <p:spPr/>
        <p:txBody>
          <a:bodyPr/>
          <a:lstStyle/>
          <a:p>
            <a:fld id="{0E2893AF-1B09-4E77-81E6-5FD17B719F7F}" type="slidenum">
              <a:rPr lang="en-US" smtClean="0">
                <a:uFillTx/>
              </a:rPr>
              <a:t>8</a:t>
            </a:fld>
            <a:endParaRPr lang="en-US">
              <a:uFillTx/>
            </a:endParaRPr>
          </a:p>
        </p:txBody>
      </p:sp>
    </p:spTree>
    <p:extLst>
      <p:ext uri="{BB962C8B-B14F-4D97-AF65-F5344CB8AC3E}">
        <p14:creationId xmlns:p14="http://schemas.microsoft.com/office/powerpoint/2010/main" val="23011293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uFillTx/>
            </a:endParaRPr>
          </a:p>
        </p:txBody>
      </p:sp>
      <p:sp>
        <p:nvSpPr>
          <p:cNvPr id="4" name="Slide Number Placeholder 3"/>
          <p:cNvSpPr>
            <a:spLocks noGrp="1"/>
          </p:cNvSpPr>
          <p:nvPr>
            <p:ph type="sldNum" sz="quarter" idx="5"/>
          </p:nvPr>
        </p:nvSpPr>
        <p:spPr/>
        <p:txBody>
          <a:bodyPr/>
          <a:lstStyle/>
          <a:p>
            <a:fld id="{0E2893AF-1B09-4E77-81E6-5FD17B719F7F}" type="slidenum">
              <a:rPr lang="en-US" smtClean="0">
                <a:uFillTx/>
              </a:rPr>
              <a:t>9</a:t>
            </a:fld>
            <a:endParaRPr lang="en-US">
              <a:uFillTx/>
            </a:endParaRPr>
          </a:p>
        </p:txBody>
      </p:sp>
    </p:spTree>
    <p:extLst>
      <p:ext uri="{BB962C8B-B14F-4D97-AF65-F5344CB8AC3E}">
        <p14:creationId xmlns:p14="http://schemas.microsoft.com/office/powerpoint/2010/main" val="26704988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uFillTx/>
            </a:endParaRPr>
          </a:p>
        </p:txBody>
      </p:sp>
      <p:sp>
        <p:nvSpPr>
          <p:cNvPr id="4" name="Slide Number Placeholder 3"/>
          <p:cNvSpPr>
            <a:spLocks noGrp="1"/>
          </p:cNvSpPr>
          <p:nvPr>
            <p:ph type="sldNum" sz="quarter" idx="5"/>
          </p:nvPr>
        </p:nvSpPr>
        <p:spPr/>
        <p:txBody>
          <a:bodyPr/>
          <a:lstStyle/>
          <a:p>
            <a:fld id="{0E2893AF-1B09-4E77-81E6-5FD17B719F7F}" type="slidenum">
              <a:rPr lang="en-US" smtClean="0">
                <a:uFillTx/>
              </a:rPr>
              <a:t>10</a:t>
            </a:fld>
            <a:endParaRPr lang="en-US">
              <a:uFillTx/>
            </a:endParaRPr>
          </a:p>
        </p:txBody>
      </p:sp>
    </p:spTree>
    <p:extLst>
      <p:ext uri="{BB962C8B-B14F-4D97-AF65-F5344CB8AC3E}">
        <p14:creationId xmlns:p14="http://schemas.microsoft.com/office/powerpoint/2010/main" val="13607542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uFillTx/>
            </a:endParaRPr>
          </a:p>
        </p:txBody>
      </p:sp>
      <p:sp>
        <p:nvSpPr>
          <p:cNvPr id="4" name="Slide Number Placeholder 3"/>
          <p:cNvSpPr>
            <a:spLocks noGrp="1"/>
          </p:cNvSpPr>
          <p:nvPr>
            <p:ph type="sldNum" sz="quarter" idx="5"/>
          </p:nvPr>
        </p:nvSpPr>
        <p:spPr/>
        <p:txBody>
          <a:bodyPr/>
          <a:lstStyle/>
          <a:p>
            <a:fld id="{0E2893AF-1B09-4E77-81E6-5FD17B719F7F}" type="slidenum">
              <a:rPr lang="en-US" smtClean="0">
                <a:uFillTx/>
              </a:rPr>
              <a:t>11</a:t>
            </a:fld>
            <a:endParaRPr lang="en-US">
              <a:uFillTx/>
            </a:endParaRPr>
          </a:p>
        </p:txBody>
      </p:sp>
    </p:spTree>
    <p:extLst>
      <p:ext uri="{BB962C8B-B14F-4D97-AF65-F5344CB8AC3E}">
        <p14:creationId xmlns:p14="http://schemas.microsoft.com/office/powerpoint/2010/main" val="30001699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uFillTx/>
            </a:endParaRPr>
          </a:p>
        </p:txBody>
      </p:sp>
      <p:sp>
        <p:nvSpPr>
          <p:cNvPr id="4" name="Slide Number Placeholder 3"/>
          <p:cNvSpPr>
            <a:spLocks noGrp="1"/>
          </p:cNvSpPr>
          <p:nvPr>
            <p:ph type="sldNum" sz="quarter" idx="5"/>
          </p:nvPr>
        </p:nvSpPr>
        <p:spPr/>
        <p:txBody>
          <a:bodyPr/>
          <a:lstStyle/>
          <a:p>
            <a:fld id="{0E2893AF-1B09-4E77-81E6-5FD17B719F7F}" type="slidenum">
              <a:rPr lang="en-US" smtClean="0">
                <a:uFillTx/>
              </a:rPr>
              <a:t>12</a:t>
            </a:fld>
            <a:endParaRPr lang="en-US">
              <a:uFillTx/>
            </a:endParaRPr>
          </a:p>
        </p:txBody>
      </p:sp>
    </p:spTree>
    <p:extLst>
      <p:ext uri="{BB962C8B-B14F-4D97-AF65-F5344CB8AC3E}">
        <p14:creationId xmlns:p14="http://schemas.microsoft.com/office/powerpoint/2010/main" val="24193526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uFillTx/>
            </a:endParaRPr>
          </a:p>
        </p:txBody>
      </p:sp>
      <p:sp>
        <p:nvSpPr>
          <p:cNvPr id="4" name="Slide Number Placeholder 3"/>
          <p:cNvSpPr>
            <a:spLocks noGrp="1"/>
          </p:cNvSpPr>
          <p:nvPr>
            <p:ph type="sldNum" sz="quarter" idx="5"/>
          </p:nvPr>
        </p:nvSpPr>
        <p:spPr/>
        <p:txBody>
          <a:bodyPr/>
          <a:lstStyle/>
          <a:p>
            <a:fld id="{0E2893AF-1B09-4E77-81E6-5FD17B719F7F}" type="slidenum">
              <a:rPr lang="en-US" smtClean="0">
                <a:uFillTx/>
              </a:rPr>
              <a:t>13</a:t>
            </a:fld>
            <a:endParaRPr lang="en-US">
              <a:uFillTx/>
            </a:endParaRPr>
          </a:p>
        </p:txBody>
      </p:sp>
    </p:spTree>
    <p:extLst>
      <p:ext uri="{BB962C8B-B14F-4D97-AF65-F5344CB8AC3E}">
        <p14:creationId xmlns:p14="http://schemas.microsoft.com/office/powerpoint/2010/main" val="1142515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uFillTx/>
            </a:endParaRPr>
          </a:p>
        </p:txBody>
      </p:sp>
      <p:sp>
        <p:nvSpPr>
          <p:cNvPr id="4" name="Slide Number Placeholder 3"/>
          <p:cNvSpPr>
            <a:spLocks noGrp="1"/>
          </p:cNvSpPr>
          <p:nvPr>
            <p:ph type="sldNum" sz="quarter" idx="5"/>
          </p:nvPr>
        </p:nvSpPr>
        <p:spPr/>
        <p:txBody>
          <a:bodyPr/>
          <a:lstStyle/>
          <a:p>
            <a:fld id="{0E2893AF-1B09-4E77-81E6-5FD17B719F7F}" type="slidenum">
              <a:rPr lang="en-US" smtClean="0">
                <a:uFillTx/>
              </a:rPr>
              <a:t>14</a:t>
            </a:fld>
            <a:endParaRPr lang="en-US">
              <a:uFillTx/>
            </a:endParaRPr>
          </a:p>
        </p:txBody>
      </p:sp>
    </p:spTree>
    <p:extLst>
      <p:ext uri="{BB962C8B-B14F-4D97-AF65-F5344CB8AC3E}">
        <p14:creationId xmlns:p14="http://schemas.microsoft.com/office/powerpoint/2010/main" val="17758290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uFillTx/>
            </a:endParaRPr>
          </a:p>
        </p:txBody>
      </p:sp>
      <p:sp>
        <p:nvSpPr>
          <p:cNvPr id="4" name="Slide Number Placeholder 3"/>
          <p:cNvSpPr>
            <a:spLocks noGrp="1"/>
          </p:cNvSpPr>
          <p:nvPr>
            <p:ph type="sldNum" sz="quarter" idx="5"/>
          </p:nvPr>
        </p:nvSpPr>
        <p:spPr/>
        <p:txBody>
          <a:bodyPr/>
          <a:lstStyle/>
          <a:p>
            <a:fld id="{0E2893AF-1B09-4E77-81E6-5FD17B719F7F}" type="slidenum">
              <a:rPr lang="en-US" smtClean="0">
                <a:uFillTx/>
              </a:rPr>
              <a:t>15</a:t>
            </a:fld>
            <a:endParaRPr lang="en-US">
              <a:uFillTx/>
            </a:endParaRPr>
          </a:p>
        </p:txBody>
      </p:sp>
    </p:spTree>
    <p:extLst>
      <p:ext uri="{BB962C8B-B14F-4D97-AF65-F5344CB8AC3E}">
        <p14:creationId xmlns:p14="http://schemas.microsoft.com/office/powerpoint/2010/main" val="24099237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uFillTx/>
            </a:endParaRPr>
          </a:p>
        </p:txBody>
      </p:sp>
      <p:sp>
        <p:nvSpPr>
          <p:cNvPr id="4" name="Slide Number Placeholder 3"/>
          <p:cNvSpPr>
            <a:spLocks noGrp="1"/>
          </p:cNvSpPr>
          <p:nvPr>
            <p:ph type="sldNum" sz="quarter" idx="5"/>
          </p:nvPr>
        </p:nvSpPr>
        <p:spPr/>
        <p:txBody>
          <a:bodyPr/>
          <a:lstStyle/>
          <a:p>
            <a:fld id="{0E2893AF-1B09-4E77-81E6-5FD17B719F7F}" type="slidenum">
              <a:rPr lang="en-US" smtClean="0">
                <a:uFillTx/>
              </a:rPr>
              <a:t>16</a:t>
            </a:fld>
            <a:endParaRPr lang="en-US">
              <a:uFillTx/>
            </a:endParaRPr>
          </a:p>
        </p:txBody>
      </p:sp>
    </p:spTree>
    <p:extLst>
      <p:ext uri="{BB962C8B-B14F-4D97-AF65-F5344CB8AC3E}">
        <p14:creationId xmlns:p14="http://schemas.microsoft.com/office/powerpoint/2010/main" val="18030800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uFillTx/>
              </a:defRPr>
            </a:lvl1pPr>
          </a:lstStyle>
          <a:p>
            <a:r>
              <a:rPr lang="en-US">
                <a:uFillTx/>
              </a:rPr>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uFillTx/>
              </a:defRPr>
            </a:lvl1pPr>
            <a:lvl2pPr marL="457200" indent="0" algn="ctr">
              <a:buNone/>
              <a:defRPr sz="2000">
                <a:uFillTx/>
              </a:defRPr>
            </a:lvl2pPr>
            <a:lvl3pPr marL="914400" indent="0" algn="ctr">
              <a:buNone/>
              <a:defRPr sz="1800">
                <a:uFillTx/>
              </a:defRPr>
            </a:lvl3pPr>
            <a:lvl4pPr marL="1371600" indent="0" algn="ctr">
              <a:buNone/>
              <a:defRPr sz="1600">
                <a:uFillTx/>
              </a:defRPr>
            </a:lvl4pPr>
            <a:lvl5pPr marL="1828800" indent="0" algn="ctr">
              <a:buNone/>
              <a:defRPr sz="1600">
                <a:uFillTx/>
              </a:defRPr>
            </a:lvl5pPr>
            <a:lvl6pPr marL="2286000" indent="0" algn="ctr">
              <a:buNone/>
              <a:defRPr sz="1600">
                <a:uFillTx/>
              </a:defRPr>
            </a:lvl6pPr>
            <a:lvl7pPr marL="2743200" indent="0" algn="ctr">
              <a:buNone/>
              <a:defRPr sz="1600">
                <a:uFillTx/>
              </a:defRPr>
            </a:lvl7pPr>
            <a:lvl8pPr marL="3200400" indent="0" algn="ctr">
              <a:buNone/>
              <a:defRPr sz="1600">
                <a:uFillTx/>
              </a:defRPr>
            </a:lvl8pPr>
            <a:lvl9pPr marL="3657600" indent="0" algn="ctr">
              <a:buNone/>
              <a:defRPr sz="1600">
                <a:uFillTx/>
              </a:defRPr>
            </a:lvl9pPr>
          </a:lstStyle>
          <a:p>
            <a:r>
              <a:rPr lang="en-US">
                <a:uFillTx/>
              </a:rPr>
              <a:t>Click to edit Master subtitle style</a:t>
            </a:r>
          </a:p>
        </p:txBody>
      </p:sp>
      <p:sp>
        <p:nvSpPr>
          <p:cNvPr id="4" name="Date Placeholder 3"/>
          <p:cNvSpPr>
            <a:spLocks noGrp="1"/>
          </p:cNvSpPr>
          <p:nvPr>
            <p:ph type="dt" sz="half" idx="10"/>
          </p:nvPr>
        </p:nvSpPr>
        <p:spPr/>
        <p:txBody>
          <a:bodyPr/>
          <a:lstStyle/>
          <a:p>
            <a:fld id="{92EAB344-522E-4E94-A2B4-5503E75D057B}" type="datetimeFigureOut">
              <a:rPr lang="en-US" smtClean="0">
                <a:uFillTx/>
              </a:rPr>
              <a:t>6/30/2020</a:t>
            </a:fld>
            <a:endParaRPr lang="en-US">
              <a:uFillTx/>
            </a:endParaRPr>
          </a:p>
        </p:txBody>
      </p:sp>
      <p:sp>
        <p:nvSpPr>
          <p:cNvPr id="5" name="Footer Placeholder 4"/>
          <p:cNvSpPr>
            <a:spLocks noGrp="1"/>
          </p:cNvSpPr>
          <p:nvPr>
            <p:ph type="ftr" sz="quarter" idx="11"/>
          </p:nvPr>
        </p:nvSpPr>
        <p:spPr/>
        <p:txBody>
          <a:bodyPr/>
          <a:lstStyle/>
          <a:p>
            <a:endParaRPr lang="en-US">
              <a:uFillTx/>
            </a:endParaRPr>
          </a:p>
        </p:txBody>
      </p:sp>
      <p:sp>
        <p:nvSpPr>
          <p:cNvPr id="6" name="Slide Number Placeholder 5"/>
          <p:cNvSpPr>
            <a:spLocks noGrp="1"/>
          </p:cNvSpPr>
          <p:nvPr>
            <p:ph type="sldNum" sz="quarter" idx="12"/>
          </p:nvPr>
        </p:nvSpPr>
        <p:spPr/>
        <p:txBody>
          <a:bodyPr/>
          <a:lstStyle/>
          <a:p>
            <a:fld id="{85733BED-0222-4CA7-B2D3-8CBF7E0EBA84}" type="slidenum">
              <a:rPr lang="en-US" smtClean="0">
                <a:uFillTx/>
              </a:rPr>
              <a:t>‹#›</a:t>
            </a:fld>
            <a:endParaRPr lang="en-US">
              <a:uFillTx/>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uFillTx/>
              </a:rPr>
              <a:t>Click to edit Master title style</a:t>
            </a:r>
          </a:p>
        </p:txBody>
      </p:sp>
      <p:sp>
        <p:nvSpPr>
          <p:cNvPr id="3" name="Content Placeholder 2"/>
          <p:cNvSpPr>
            <a:spLocks noGrp="1"/>
          </p:cNvSpPr>
          <p:nvPr>
            <p:ph idx="1"/>
          </p:nvPr>
        </p:nvSpPr>
        <p:spPr/>
        <p:txBody>
          <a:bodyPr/>
          <a:lstStyle/>
          <a:p>
            <a:pPr lvl="0"/>
            <a:r>
              <a:rPr lang="en-US">
                <a:uFillTx/>
              </a:rPr>
              <a:t>Click to edit Master text styles</a:t>
            </a:r>
          </a:p>
          <a:p>
            <a:pPr lvl="1"/>
            <a:r>
              <a:rPr lang="en-US">
                <a:uFillTx/>
              </a:rPr>
              <a:t>Second level</a:t>
            </a:r>
          </a:p>
          <a:p>
            <a:pPr lvl="2"/>
            <a:r>
              <a:rPr lang="en-US">
                <a:uFillTx/>
              </a:rPr>
              <a:t>Third level</a:t>
            </a:r>
          </a:p>
          <a:p>
            <a:pPr lvl="3"/>
            <a:r>
              <a:rPr lang="en-US">
                <a:uFillTx/>
              </a:rPr>
              <a:t>Fourth level</a:t>
            </a:r>
          </a:p>
          <a:p>
            <a:pPr lvl="4"/>
            <a:r>
              <a:rPr lang="en-US">
                <a:uFillTx/>
              </a:rPr>
              <a:t>Fifth level</a:t>
            </a:r>
          </a:p>
        </p:txBody>
      </p:sp>
      <p:sp>
        <p:nvSpPr>
          <p:cNvPr id="4" name="Date Placeholder 3"/>
          <p:cNvSpPr>
            <a:spLocks noGrp="1"/>
          </p:cNvSpPr>
          <p:nvPr>
            <p:ph type="dt" sz="half" idx="10"/>
          </p:nvPr>
        </p:nvSpPr>
        <p:spPr/>
        <p:txBody>
          <a:bodyPr/>
          <a:lstStyle/>
          <a:p>
            <a:fld id="{92EAB344-522E-4E94-A2B4-5503E75D057B}" type="datetimeFigureOut">
              <a:rPr lang="en-US" smtClean="0">
                <a:uFillTx/>
              </a:rPr>
              <a:t>6/30/2020</a:t>
            </a:fld>
            <a:endParaRPr lang="en-US">
              <a:uFillTx/>
            </a:endParaRPr>
          </a:p>
        </p:txBody>
      </p:sp>
      <p:sp>
        <p:nvSpPr>
          <p:cNvPr id="5" name="Footer Placeholder 4"/>
          <p:cNvSpPr>
            <a:spLocks noGrp="1"/>
          </p:cNvSpPr>
          <p:nvPr>
            <p:ph type="ftr" sz="quarter" idx="11"/>
          </p:nvPr>
        </p:nvSpPr>
        <p:spPr/>
        <p:txBody>
          <a:bodyPr/>
          <a:lstStyle/>
          <a:p>
            <a:endParaRPr lang="en-US">
              <a:uFillTx/>
            </a:endParaRPr>
          </a:p>
        </p:txBody>
      </p:sp>
      <p:sp>
        <p:nvSpPr>
          <p:cNvPr id="6" name="Slide Number Placeholder 5"/>
          <p:cNvSpPr>
            <a:spLocks noGrp="1"/>
          </p:cNvSpPr>
          <p:nvPr>
            <p:ph type="sldNum" sz="quarter" idx="12"/>
          </p:nvPr>
        </p:nvSpPr>
        <p:spPr/>
        <p:txBody>
          <a:bodyPr/>
          <a:lstStyle/>
          <a:p>
            <a:fld id="{85733BED-0222-4CA7-B2D3-8CBF7E0EBA84}" type="slidenum">
              <a:rPr lang="en-US" smtClean="0">
                <a:uFillTx/>
              </a:rPr>
              <a:t>‹#›</a:t>
            </a:fld>
            <a:endParaRPr lang="en-US">
              <a:uFillTx/>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uFillTx/>
              </a:defRPr>
            </a:lvl1pPr>
          </a:lstStyle>
          <a:p>
            <a:r>
              <a:rPr lang="en-US">
                <a:uFillTx/>
              </a:rPr>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uFillTx/>
              </a:defRPr>
            </a:lvl1pPr>
            <a:lvl2pPr marL="457200" indent="0">
              <a:buNone/>
              <a:defRPr sz="2000">
                <a:solidFill>
                  <a:schemeClr val="tx1">
                    <a:tint val="75000"/>
                  </a:schemeClr>
                </a:solidFill>
                <a:uFillTx/>
              </a:defRPr>
            </a:lvl2pPr>
            <a:lvl3pPr marL="914400" indent="0">
              <a:buNone/>
              <a:defRPr sz="1800">
                <a:solidFill>
                  <a:schemeClr val="tx1">
                    <a:tint val="75000"/>
                  </a:schemeClr>
                </a:solidFill>
                <a:uFillTx/>
              </a:defRPr>
            </a:lvl3pPr>
            <a:lvl4pPr marL="1371600" indent="0">
              <a:buNone/>
              <a:defRPr sz="1600">
                <a:solidFill>
                  <a:schemeClr val="tx1">
                    <a:tint val="75000"/>
                  </a:schemeClr>
                </a:solidFill>
                <a:uFillTx/>
              </a:defRPr>
            </a:lvl4pPr>
            <a:lvl5pPr marL="1828800" indent="0">
              <a:buNone/>
              <a:defRPr sz="1600">
                <a:solidFill>
                  <a:schemeClr val="tx1">
                    <a:tint val="75000"/>
                  </a:schemeClr>
                </a:solidFill>
                <a:uFillTx/>
              </a:defRPr>
            </a:lvl5pPr>
            <a:lvl6pPr marL="2286000" indent="0">
              <a:buNone/>
              <a:defRPr sz="1600">
                <a:solidFill>
                  <a:schemeClr val="tx1">
                    <a:tint val="75000"/>
                  </a:schemeClr>
                </a:solidFill>
                <a:uFillTx/>
              </a:defRPr>
            </a:lvl6pPr>
            <a:lvl7pPr marL="2743200" indent="0">
              <a:buNone/>
              <a:defRPr sz="1600">
                <a:solidFill>
                  <a:schemeClr val="tx1">
                    <a:tint val="75000"/>
                  </a:schemeClr>
                </a:solidFill>
                <a:uFillTx/>
              </a:defRPr>
            </a:lvl7pPr>
            <a:lvl8pPr marL="3200400" indent="0">
              <a:buNone/>
              <a:defRPr sz="1600">
                <a:solidFill>
                  <a:schemeClr val="tx1">
                    <a:tint val="75000"/>
                  </a:schemeClr>
                </a:solidFill>
                <a:uFillTx/>
              </a:defRPr>
            </a:lvl8pPr>
            <a:lvl9pPr marL="3657600" indent="0">
              <a:buNone/>
              <a:defRPr sz="1600">
                <a:solidFill>
                  <a:schemeClr val="tx1">
                    <a:tint val="75000"/>
                  </a:schemeClr>
                </a:solidFill>
                <a:uFillTx/>
              </a:defRPr>
            </a:lvl9pPr>
          </a:lstStyle>
          <a:p>
            <a:pPr lvl="0"/>
            <a:r>
              <a:rPr lang="en-US">
                <a:uFillTx/>
              </a:rPr>
              <a:t>Click to edit Master text styles</a:t>
            </a:r>
          </a:p>
        </p:txBody>
      </p:sp>
      <p:sp>
        <p:nvSpPr>
          <p:cNvPr id="4" name="Date Placeholder 3"/>
          <p:cNvSpPr>
            <a:spLocks noGrp="1"/>
          </p:cNvSpPr>
          <p:nvPr>
            <p:ph type="dt" sz="half" idx="10"/>
          </p:nvPr>
        </p:nvSpPr>
        <p:spPr/>
        <p:txBody>
          <a:bodyPr/>
          <a:lstStyle/>
          <a:p>
            <a:fld id="{92EAB344-522E-4E94-A2B4-5503E75D057B}" type="datetimeFigureOut">
              <a:rPr lang="en-US" smtClean="0">
                <a:uFillTx/>
              </a:rPr>
              <a:t>6/30/2020</a:t>
            </a:fld>
            <a:endParaRPr lang="en-US">
              <a:uFillTx/>
            </a:endParaRPr>
          </a:p>
        </p:txBody>
      </p:sp>
      <p:sp>
        <p:nvSpPr>
          <p:cNvPr id="5" name="Footer Placeholder 4"/>
          <p:cNvSpPr>
            <a:spLocks noGrp="1"/>
          </p:cNvSpPr>
          <p:nvPr>
            <p:ph type="ftr" sz="quarter" idx="11"/>
          </p:nvPr>
        </p:nvSpPr>
        <p:spPr/>
        <p:txBody>
          <a:bodyPr/>
          <a:lstStyle/>
          <a:p>
            <a:endParaRPr lang="en-US">
              <a:uFillTx/>
            </a:endParaRPr>
          </a:p>
        </p:txBody>
      </p:sp>
      <p:sp>
        <p:nvSpPr>
          <p:cNvPr id="6" name="Slide Number Placeholder 5"/>
          <p:cNvSpPr>
            <a:spLocks noGrp="1"/>
          </p:cNvSpPr>
          <p:nvPr>
            <p:ph type="sldNum" sz="quarter" idx="12"/>
          </p:nvPr>
        </p:nvSpPr>
        <p:spPr/>
        <p:txBody>
          <a:bodyPr/>
          <a:lstStyle/>
          <a:p>
            <a:fld id="{85733BED-0222-4CA7-B2D3-8CBF7E0EBA84}" type="slidenum">
              <a:rPr lang="en-US" smtClean="0">
                <a:uFillTx/>
              </a:rPr>
              <a:t>‹#›</a:t>
            </a:fld>
            <a:endParaRPr lang="en-US">
              <a:uFillTx/>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uFillTx/>
              </a:rPr>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uFillTx/>
              </a:rPr>
              <a:t>Click to edit Master text styles</a:t>
            </a:r>
          </a:p>
          <a:p>
            <a:pPr lvl="1"/>
            <a:r>
              <a:rPr lang="en-US">
                <a:uFillTx/>
              </a:rPr>
              <a:t>Second level</a:t>
            </a:r>
          </a:p>
          <a:p>
            <a:pPr lvl="2"/>
            <a:r>
              <a:rPr lang="en-US">
                <a:uFillTx/>
              </a:rPr>
              <a:t>Third level</a:t>
            </a:r>
          </a:p>
          <a:p>
            <a:pPr lvl="3"/>
            <a:r>
              <a:rPr lang="en-US">
                <a:uFillTx/>
              </a:rPr>
              <a:t>Fourth level</a:t>
            </a:r>
          </a:p>
          <a:p>
            <a:pPr lvl="4"/>
            <a:r>
              <a:rPr lang="en-US">
                <a:uFillTx/>
              </a:rPr>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uFillTx/>
              </a:rPr>
              <a:t>Click to edit Master text styles</a:t>
            </a:r>
          </a:p>
          <a:p>
            <a:pPr lvl="1"/>
            <a:r>
              <a:rPr lang="en-US">
                <a:uFillTx/>
              </a:rPr>
              <a:t>Second level</a:t>
            </a:r>
          </a:p>
          <a:p>
            <a:pPr lvl="2"/>
            <a:r>
              <a:rPr lang="en-US">
                <a:uFillTx/>
              </a:rPr>
              <a:t>Third level</a:t>
            </a:r>
          </a:p>
          <a:p>
            <a:pPr lvl="3"/>
            <a:r>
              <a:rPr lang="en-US">
                <a:uFillTx/>
              </a:rPr>
              <a:t>Fourth level</a:t>
            </a:r>
          </a:p>
          <a:p>
            <a:pPr lvl="4"/>
            <a:r>
              <a:rPr lang="en-US">
                <a:uFillTx/>
              </a:rPr>
              <a:t>Fifth level</a:t>
            </a:r>
          </a:p>
        </p:txBody>
      </p:sp>
      <p:sp>
        <p:nvSpPr>
          <p:cNvPr id="5" name="Date Placeholder 4"/>
          <p:cNvSpPr>
            <a:spLocks noGrp="1"/>
          </p:cNvSpPr>
          <p:nvPr>
            <p:ph type="dt" sz="half" idx="10"/>
          </p:nvPr>
        </p:nvSpPr>
        <p:spPr/>
        <p:txBody>
          <a:bodyPr/>
          <a:lstStyle/>
          <a:p>
            <a:fld id="{92EAB344-522E-4E94-A2B4-5503E75D057B}" type="datetimeFigureOut">
              <a:rPr lang="en-US" smtClean="0">
                <a:uFillTx/>
              </a:rPr>
              <a:t>6/30/2020</a:t>
            </a:fld>
            <a:endParaRPr lang="en-US">
              <a:uFillTx/>
            </a:endParaRPr>
          </a:p>
        </p:txBody>
      </p:sp>
      <p:sp>
        <p:nvSpPr>
          <p:cNvPr id="6" name="Footer Placeholder 5"/>
          <p:cNvSpPr>
            <a:spLocks noGrp="1"/>
          </p:cNvSpPr>
          <p:nvPr>
            <p:ph type="ftr" sz="quarter" idx="11"/>
          </p:nvPr>
        </p:nvSpPr>
        <p:spPr/>
        <p:txBody>
          <a:bodyPr/>
          <a:lstStyle/>
          <a:p>
            <a:endParaRPr lang="en-US">
              <a:uFillTx/>
            </a:endParaRPr>
          </a:p>
        </p:txBody>
      </p:sp>
      <p:sp>
        <p:nvSpPr>
          <p:cNvPr id="7" name="Slide Number Placeholder 6"/>
          <p:cNvSpPr>
            <a:spLocks noGrp="1"/>
          </p:cNvSpPr>
          <p:nvPr>
            <p:ph type="sldNum" sz="quarter" idx="12"/>
          </p:nvPr>
        </p:nvSpPr>
        <p:spPr/>
        <p:txBody>
          <a:bodyPr/>
          <a:lstStyle/>
          <a:p>
            <a:fld id="{85733BED-0222-4CA7-B2D3-8CBF7E0EBA84}" type="slidenum">
              <a:rPr lang="en-US" smtClean="0">
                <a:uFillTx/>
              </a:rPr>
              <a:t>‹#›</a:t>
            </a:fld>
            <a:endParaRPr lang="en-US">
              <a:uFillTx/>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uFillTx/>
              </a:rPr>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uFillTx/>
              </a:defRPr>
            </a:lvl1pPr>
            <a:lvl2pPr marL="457200" indent="0">
              <a:buNone/>
              <a:defRPr sz="2000" b="1">
                <a:uFillTx/>
              </a:defRPr>
            </a:lvl2pPr>
            <a:lvl3pPr marL="914400" indent="0">
              <a:buNone/>
              <a:defRPr sz="1800" b="1">
                <a:uFillTx/>
              </a:defRPr>
            </a:lvl3pPr>
            <a:lvl4pPr marL="1371600" indent="0">
              <a:buNone/>
              <a:defRPr sz="1600" b="1">
                <a:uFillTx/>
              </a:defRPr>
            </a:lvl4pPr>
            <a:lvl5pPr marL="1828800" indent="0">
              <a:buNone/>
              <a:defRPr sz="1600" b="1">
                <a:uFillTx/>
              </a:defRPr>
            </a:lvl5pPr>
            <a:lvl6pPr marL="2286000" indent="0">
              <a:buNone/>
              <a:defRPr sz="1600" b="1">
                <a:uFillTx/>
              </a:defRPr>
            </a:lvl6pPr>
            <a:lvl7pPr marL="2743200" indent="0">
              <a:buNone/>
              <a:defRPr sz="1600" b="1">
                <a:uFillTx/>
              </a:defRPr>
            </a:lvl7pPr>
            <a:lvl8pPr marL="3200400" indent="0">
              <a:buNone/>
              <a:defRPr sz="1600" b="1">
                <a:uFillTx/>
              </a:defRPr>
            </a:lvl8pPr>
            <a:lvl9pPr marL="3657600" indent="0">
              <a:buNone/>
              <a:defRPr sz="1600" b="1">
                <a:uFillTx/>
              </a:defRPr>
            </a:lvl9pPr>
          </a:lstStyle>
          <a:p>
            <a:pPr lvl="0"/>
            <a:r>
              <a:rPr lang="en-US">
                <a:uFillTx/>
              </a:rPr>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uFillTx/>
              </a:rPr>
              <a:t>Click to edit Master text styles</a:t>
            </a:r>
          </a:p>
          <a:p>
            <a:pPr lvl="1"/>
            <a:r>
              <a:rPr lang="en-US">
                <a:uFillTx/>
              </a:rPr>
              <a:t>Second level</a:t>
            </a:r>
          </a:p>
          <a:p>
            <a:pPr lvl="2"/>
            <a:r>
              <a:rPr lang="en-US">
                <a:uFillTx/>
              </a:rPr>
              <a:t>Third level</a:t>
            </a:r>
          </a:p>
          <a:p>
            <a:pPr lvl="3"/>
            <a:r>
              <a:rPr lang="en-US">
                <a:uFillTx/>
              </a:rPr>
              <a:t>Fourth level</a:t>
            </a:r>
          </a:p>
          <a:p>
            <a:pPr lvl="4"/>
            <a:r>
              <a:rPr lang="en-US">
                <a:uFillTx/>
              </a:rPr>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uFillTx/>
              </a:defRPr>
            </a:lvl1pPr>
            <a:lvl2pPr marL="457200" indent="0">
              <a:buNone/>
              <a:defRPr sz="2000" b="1">
                <a:uFillTx/>
              </a:defRPr>
            </a:lvl2pPr>
            <a:lvl3pPr marL="914400" indent="0">
              <a:buNone/>
              <a:defRPr sz="1800" b="1">
                <a:uFillTx/>
              </a:defRPr>
            </a:lvl3pPr>
            <a:lvl4pPr marL="1371600" indent="0">
              <a:buNone/>
              <a:defRPr sz="1600" b="1">
                <a:uFillTx/>
              </a:defRPr>
            </a:lvl4pPr>
            <a:lvl5pPr marL="1828800" indent="0">
              <a:buNone/>
              <a:defRPr sz="1600" b="1">
                <a:uFillTx/>
              </a:defRPr>
            </a:lvl5pPr>
            <a:lvl6pPr marL="2286000" indent="0">
              <a:buNone/>
              <a:defRPr sz="1600" b="1">
                <a:uFillTx/>
              </a:defRPr>
            </a:lvl6pPr>
            <a:lvl7pPr marL="2743200" indent="0">
              <a:buNone/>
              <a:defRPr sz="1600" b="1">
                <a:uFillTx/>
              </a:defRPr>
            </a:lvl7pPr>
            <a:lvl8pPr marL="3200400" indent="0">
              <a:buNone/>
              <a:defRPr sz="1600" b="1">
                <a:uFillTx/>
              </a:defRPr>
            </a:lvl8pPr>
            <a:lvl9pPr marL="3657600" indent="0">
              <a:buNone/>
              <a:defRPr sz="1600" b="1">
                <a:uFillTx/>
              </a:defRPr>
            </a:lvl9pPr>
          </a:lstStyle>
          <a:p>
            <a:pPr lvl="0"/>
            <a:r>
              <a:rPr lang="en-US">
                <a:uFillTx/>
              </a:rPr>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uFillTx/>
              </a:rPr>
              <a:t>Click to edit Master text styles</a:t>
            </a:r>
          </a:p>
          <a:p>
            <a:pPr lvl="1"/>
            <a:r>
              <a:rPr lang="en-US">
                <a:uFillTx/>
              </a:rPr>
              <a:t>Second level</a:t>
            </a:r>
          </a:p>
          <a:p>
            <a:pPr lvl="2"/>
            <a:r>
              <a:rPr lang="en-US">
                <a:uFillTx/>
              </a:rPr>
              <a:t>Third level</a:t>
            </a:r>
          </a:p>
          <a:p>
            <a:pPr lvl="3"/>
            <a:r>
              <a:rPr lang="en-US">
                <a:uFillTx/>
              </a:rPr>
              <a:t>Fourth level</a:t>
            </a:r>
          </a:p>
          <a:p>
            <a:pPr lvl="4"/>
            <a:r>
              <a:rPr lang="en-US">
                <a:uFillTx/>
              </a:rPr>
              <a:t>Fifth level</a:t>
            </a:r>
          </a:p>
        </p:txBody>
      </p:sp>
      <p:sp>
        <p:nvSpPr>
          <p:cNvPr id="7" name="Date Placeholder 6"/>
          <p:cNvSpPr>
            <a:spLocks noGrp="1"/>
          </p:cNvSpPr>
          <p:nvPr>
            <p:ph type="dt" sz="half" idx="10"/>
          </p:nvPr>
        </p:nvSpPr>
        <p:spPr/>
        <p:txBody>
          <a:bodyPr/>
          <a:lstStyle/>
          <a:p>
            <a:fld id="{92EAB344-522E-4E94-A2B4-5503E75D057B}" type="datetimeFigureOut">
              <a:rPr lang="en-US" smtClean="0">
                <a:uFillTx/>
              </a:rPr>
              <a:t>6/30/2020</a:t>
            </a:fld>
            <a:endParaRPr lang="en-US">
              <a:uFillTx/>
            </a:endParaRPr>
          </a:p>
        </p:txBody>
      </p:sp>
      <p:sp>
        <p:nvSpPr>
          <p:cNvPr id="8" name="Footer Placeholder 7"/>
          <p:cNvSpPr>
            <a:spLocks noGrp="1"/>
          </p:cNvSpPr>
          <p:nvPr>
            <p:ph type="ftr" sz="quarter" idx="11"/>
          </p:nvPr>
        </p:nvSpPr>
        <p:spPr/>
        <p:txBody>
          <a:bodyPr/>
          <a:lstStyle/>
          <a:p>
            <a:endParaRPr lang="en-US">
              <a:uFillTx/>
            </a:endParaRPr>
          </a:p>
        </p:txBody>
      </p:sp>
      <p:sp>
        <p:nvSpPr>
          <p:cNvPr id="9" name="Slide Number Placeholder 8"/>
          <p:cNvSpPr>
            <a:spLocks noGrp="1"/>
          </p:cNvSpPr>
          <p:nvPr>
            <p:ph type="sldNum" sz="quarter" idx="12"/>
          </p:nvPr>
        </p:nvSpPr>
        <p:spPr/>
        <p:txBody>
          <a:bodyPr/>
          <a:lstStyle/>
          <a:p>
            <a:fld id="{85733BED-0222-4CA7-B2D3-8CBF7E0EBA84}" type="slidenum">
              <a:rPr lang="en-US" smtClean="0">
                <a:uFillTx/>
              </a:rPr>
              <a:t>‹#›</a:t>
            </a:fld>
            <a:endParaRPr lang="en-US">
              <a:uFillTx/>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uFillTx/>
              </a:rPr>
              <a:t>Click to edit Master title style</a:t>
            </a:r>
          </a:p>
        </p:txBody>
      </p:sp>
      <p:sp>
        <p:nvSpPr>
          <p:cNvPr id="3" name="Date Placeholder 2"/>
          <p:cNvSpPr>
            <a:spLocks noGrp="1"/>
          </p:cNvSpPr>
          <p:nvPr>
            <p:ph type="dt" sz="half" idx="10"/>
          </p:nvPr>
        </p:nvSpPr>
        <p:spPr/>
        <p:txBody>
          <a:bodyPr/>
          <a:lstStyle/>
          <a:p>
            <a:fld id="{92EAB344-522E-4E94-A2B4-5503E75D057B}" type="datetimeFigureOut">
              <a:rPr lang="en-US" smtClean="0">
                <a:uFillTx/>
              </a:rPr>
              <a:t>6/30/2020</a:t>
            </a:fld>
            <a:endParaRPr lang="en-US">
              <a:uFillTx/>
            </a:endParaRPr>
          </a:p>
        </p:txBody>
      </p:sp>
      <p:sp>
        <p:nvSpPr>
          <p:cNvPr id="4" name="Footer Placeholder 3"/>
          <p:cNvSpPr>
            <a:spLocks noGrp="1"/>
          </p:cNvSpPr>
          <p:nvPr>
            <p:ph type="ftr" sz="quarter" idx="11"/>
          </p:nvPr>
        </p:nvSpPr>
        <p:spPr/>
        <p:txBody>
          <a:bodyPr/>
          <a:lstStyle/>
          <a:p>
            <a:endParaRPr lang="en-US">
              <a:uFillTx/>
            </a:endParaRPr>
          </a:p>
        </p:txBody>
      </p:sp>
      <p:sp>
        <p:nvSpPr>
          <p:cNvPr id="5" name="Slide Number Placeholder 4"/>
          <p:cNvSpPr>
            <a:spLocks noGrp="1"/>
          </p:cNvSpPr>
          <p:nvPr>
            <p:ph type="sldNum" sz="quarter" idx="12"/>
          </p:nvPr>
        </p:nvSpPr>
        <p:spPr/>
        <p:txBody>
          <a:bodyPr/>
          <a:lstStyle/>
          <a:p>
            <a:fld id="{85733BED-0222-4CA7-B2D3-8CBF7E0EBA84}" type="slidenum">
              <a:rPr lang="en-US" smtClean="0">
                <a:uFillTx/>
              </a:rPr>
              <a:t>‹#›</a:t>
            </a:fld>
            <a:endParaRPr lang="en-US">
              <a:uFillTx/>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EAB344-522E-4E94-A2B4-5503E75D057B}" type="datetimeFigureOut">
              <a:rPr lang="en-US" smtClean="0">
                <a:uFillTx/>
              </a:rPr>
              <a:t>6/30/2020</a:t>
            </a:fld>
            <a:endParaRPr lang="en-US">
              <a:uFillTx/>
            </a:endParaRPr>
          </a:p>
        </p:txBody>
      </p:sp>
      <p:sp>
        <p:nvSpPr>
          <p:cNvPr id="3" name="Footer Placeholder 2"/>
          <p:cNvSpPr>
            <a:spLocks noGrp="1"/>
          </p:cNvSpPr>
          <p:nvPr>
            <p:ph type="ftr" sz="quarter" idx="11"/>
          </p:nvPr>
        </p:nvSpPr>
        <p:spPr/>
        <p:txBody>
          <a:bodyPr/>
          <a:lstStyle/>
          <a:p>
            <a:endParaRPr lang="en-US">
              <a:uFillTx/>
            </a:endParaRPr>
          </a:p>
        </p:txBody>
      </p:sp>
      <p:sp>
        <p:nvSpPr>
          <p:cNvPr id="4" name="Slide Number Placeholder 3"/>
          <p:cNvSpPr>
            <a:spLocks noGrp="1"/>
          </p:cNvSpPr>
          <p:nvPr>
            <p:ph type="sldNum" sz="quarter" idx="12"/>
          </p:nvPr>
        </p:nvSpPr>
        <p:spPr/>
        <p:txBody>
          <a:bodyPr/>
          <a:lstStyle/>
          <a:p>
            <a:fld id="{85733BED-0222-4CA7-B2D3-8CBF7E0EBA84}" type="slidenum">
              <a:rPr lang="en-US" smtClean="0">
                <a:uFillTx/>
              </a:rPr>
              <a:t>‹#›</a:t>
            </a:fld>
            <a:endParaRPr lang="en-US">
              <a:uFillTx/>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uFillTx/>
              </a:defRPr>
            </a:lvl1pPr>
          </a:lstStyle>
          <a:p>
            <a:r>
              <a:rPr lang="en-US">
                <a:uFillTx/>
              </a:rPr>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uFillTx/>
              </a:defRPr>
            </a:lvl1pPr>
            <a:lvl2pPr>
              <a:defRPr sz="2800">
                <a:uFillTx/>
              </a:defRPr>
            </a:lvl2pPr>
            <a:lvl3pPr>
              <a:defRPr sz="2400">
                <a:uFillTx/>
              </a:defRPr>
            </a:lvl3pPr>
            <a:lvl4pPr>
              <a:defRPr sz="2000">
                <a:uFillTx/>
              </a:defRPr>
            </a:lvl4pPr>
            <a:lvl5pPr>
              <a:defRPr sz="2000">
                <a:uFillTx/>
              </a:defRPr>
            </a:lvl5pPr>
            <a:lvl6pPr>
              <a:defRPr sz="2000">
                <a:uFillTx/>
              </a:defRPr>
            </a:lvl6pPr>
            <a:lvl7pPr>
              <a:defRPr sz="2000">
                <a:uFillTx/>
              </a:defRPr>
            </a:lvl7pPr>
            <a:lvl8pPr>
              <a:defRPr sz="2000">
                <a:uFillTx/>
              </a:defRPr>
            </a:lvl8pPr>
            <a:lvl9pPr>
              <a:defRPr sz="2000">
                <a:uFillTx/>
              </a:defRPr>
            </a:lvl9pPr>
          </a:lstStyle>
          <a:p>
            <a:pPr lvl="0"/>
            <a:r>
              <a:rPr lang="en-US">
                <a:uFillTx/>
              </a:rPr>
              <a:t>Click to edit Master text styles</a:t>
            </a:r>
          </a:p>
          <a:p>
            <a:pPr lvl="1"/>
            <a:r>
              <a:rPr lang="en-US">
                <a:uFillTx/>
              </a:rPr>
              <a:t>Second level</a:t>
            </a:r>
          </a:p>
          <a:p>
            <a:pPr lvl="2"/>
            <a:r>
              <a:rPr lang="en-US">
                <a:uFillTx/>
              </a:rPr>
              <a:t>Third level</a:t>
            </a:r>
          </a:p>
          <a:p>
            <a:pPr lvl="3"/>
            <a:r>
              <a:rPr lang="en-US">
                <a:uFillTx/>
              </a:rPr>
              <a:t>Fourth level</a:t>
            </a:r>
          </a:p>
          <a:p>
            <a:pPr lvl="4"/>
            <a:r>
              <a:rPr lang="en-US">
                <a:uFillTx/>
              </a:rPr>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uFillTx/>
              </a:defRPr>
            </a:lvl1pPr>
            <a:lvl2pPr marL="457200" indent="0">
              <a:buNone/>
              <a:defRPr sz="1400">
                <a:uFillTx/>
              </a:defRPr>
            </a:lvl2pPr>
            <a:lvl3pPr marL="914400" indent="0">
              <a:buNone/>
              <a:defRPr sz="1200">
                <a:uFillTx/>
              </a:defRPr>
            </a:lvl3pPr>
            <a:lvl4pPr marL="1371600" indent="0">
              <a:buNone/>
              <a:defRPr sz="1000">
                <a:uFillTx/>
              </a:defRPr>
            </a:lvl4pPr>
            <a:lvl5pPr marL="1828800" indent="0">
              <a:buNone/>
              <a:defRPr sz="1000">
                <a:uFillTx/>
              </a:defRPr>
            </a:lvl5pPr>
            <a:lvl6pPr marL="2286000" indent="0">
              <a:buNone/>
              <a:defRPr sz="1000">
                <a:uFillTx/>
              </a:defRPr>
            </a:lvl6pPr>
            <a:lvl7pPr marL="2743200" indent="0">
              <a:buNone/>
              <a:defRPr sz="1000">
                <a:uFillTx/>
              </a:defRPr>
            </a:lvl7pPr>
            <a:lvl8pPr marL="3200400" indent="0">
              <a:buNone/>
              <a:defRPr sz="1000">
                <a:uFillTx/>
              </a:defRPr>
            </a:lvl8pPr>
            <a:lvl9pPr marL="3657600" indent="0">
              <a:buNone/>
              <a:defRPr sz="1000">
                <a:uFillTx/>
              </a:defRPr>
            </a:lvl9pPr>
          </a:lstStyle>
          <a:p>
            <a:pPr lvl="0"/>
            <a:r>
              <a:rPr lang="en-US">
                <a:uFillTx/>
              </a:rPr>
              <a:t>Click to edit Master text styles</a:t>
            </a:r>
          </a:p>
        </p:txBody>
      </p:sp>
      <p:sp>
        <p:nvSpPr>
          <p:cNvPr id="5" name="Date Placeholder 4"/>
          <p:cNvSpPr>
            <a:spLocks noGrp="1"/>
          </p:cNvSpPr>
          <p:nvPr>
            <p:ph type="dt" sz="half" idx="10"/>
          </p:nvPr>
        </p:nvSpPr>
        <p:spPr/>
        <p:txBody>
          <a:bodyPr/>
          <a:lstStyle/>
          <a:p>
            <a:fld id="{92EAB344-522E-4E94-A2B4-5503E75D057B}" type="datetimeFigureOut">
              <a:rPr lang="en-US" smtClean="0">
                <a:uFillTx/>
              </a:rPr>
              <a:t>6/30/2020</a:t>
            </a:fld>
            <a:endParaRPr lang="en-US">
              <a:uFillTx/>
            </a:endParaRPr>
          </a:p>
        </p:txBody>
      </p:sp>
      <p:sp>
        <p:nvSpPr>
          <p:cNvPr id="6" name="Footer Placeholder 5"/>
          <p:cNvSpPr>
            <a:spLocks noGrp="1"/>
          </p:cNvSpPr>
          <p:nvPr>
            <p:ph type="ftr" sz="quarter" idx="11"/>
          </p:nvPr>
        </p:nvSpPr>
        <p:spPr/>
        <p:txBody>
          <a:bodyPr/>
          <a:lstStyle/>
          <a:p>
            <a:endParaRPr lang="en-US">
              <a:uFillTx/>
            </a:endParaRPr>
          </a:p>
        </p:txBody>
      </p:sp>
      <p:sp>
        <p:nvSpPr>
          <p:cNvPr id="7" name="Slide Number Placeholder 6"/>
          <p:cNvSpPr>
            <a:spLocks noGrp="1"/>
          </p:cNvSpPr>
          <p:nvPr>
            <p:ph type="sldNum" sz="quarter" idx="12"/>
          </p:nvPr>
        </p:nvSpPr>
        <p:spPr/>
        <p:txBody>
          <a:bodyPr/>
          <a:lstStyle/>
          <a:p>
            <a:fld id="{85733BED-0222-4CA7-B2D3-8CBF7E0EBA84}" type="slidenum">
              <a:rPr lang="en-US" smtClean="0">
                <a:uFillTx/>
              </a:rPr>
              <a:t>‹#›</a:t>
            </a:fld>
            <a:endParaRPr lang="en-US">
              <a:uFillTx/>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uFillTx/>
              </a:defRPr>
            </a:lvl1pPr>
          </a:lstStyle>
          <a:p>
            <a:r>
              <a:rPr lang="en-US">
                <a:uFillTx/>
              </a:rPr>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uFillTx/>
              </a:defRPr>
            </a:lvl1pPr>
            <a:lvl2pPr marL="457200" indent="0">
              <a:buNone/>
              <a:defRPr sz="2800">
                <a:uFillTx/>
              </a:defRPr>
            </a:lvl2pPr>
            <a:lvl3pPr marL="914400" indent="0">
              <a:buNone/>
              <a:defRPr sz="2400">
                <a:uFillTx/>
              </a:defRPr>
            </a:lvl3pPr>
            <a:lvl4pPr marL="1371600" indent="0">
              <a:buNone/>
              <a:defRPr sz="2000">
                <a:uFillTx/>
              </a:defRPr>
            </a:lvl4pPr>
            <a:lvl5pPr marL="1828800" indent="0">
              <a:buNone/>
              <a:defRPr sz="2000">
                <a:uFillTx/>
              </a:defRPr>
            </a:lvl5pPr>
            <a:lvl6pPr marL="2286000" indent="0">
              <a:buNone/>
              <a:defRPr sz="2000">
                <a:uFillTx/>
              </a:defRPr>
            </a:lvl6pPr>
            <a:lvl7pPr marL="2743200" indent="0">
              <a:buNone/>
              <a:defRPr sz="2000">
                <a:uFillTx/>
              </a:defRPr>
            </a:lvl7pPr>
            <a:lvl8pPr marL="3200400" indent="0">
              <a:buNone/>
              <a:defRPr sz="2000">
                <a:uFillTx/>
              </a:defRPr>
            </a:lvl8pPr>
            <a:lvl9pPr marL="3657600" indent="0">
              <a:buNone/>
              <a:defRPr sz="2000">
                <a:uFillTx/>
              </a:defRPr>
            </a:lvl9pPr>
          </a:lstStyle>
          <a:p>
            <a:endParaRPr lang="en-US">
              <a:uFillTx/>
            </a:endParaRP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uFillTx/>
              </a:defRPr>
            </a:lvl1pPr>
            <a:lvl2pPr marL="457200" indent="0">
              <a:buNone/>
              <a:defRPr sz="1400">
                <a:uFillTx/>
              </a:defRPr>
            </a:lvl2pPr>
            <a:lvl3pPr marL="914400" indent="0">
              <a:buNone/>
              <a:defRPr sz="1200">
                <a:uFillTx/>
              </a:defRPr>
            </a:lvl3pPr>
            <a:lvl4pPr marL="1371600" indent="0">
              <a:buNone/>
              <a:defRPr sz="1000">
                <a:uFillTx/>
              </a:defRPr>
            </a:lvl4pPr>
            <a:lvl5pPr marL="1828800" indent="0">
              <a:buNone/>
              <a:defRPr sz="1000">
                <a:uFillTx/>
              </a:defRPr>
            </a:lvl5pPr>
            <a:lvl6pPr marL="2286000" indent="0">
              <a:buNone/>
              <a:defRPr sz="1000">
                <a:uFillTx/>
              </a:defRPr>
            </a:lvl6pPr>
            <a:lvl7pPr marL="2743200" indent="0">
              <a:buNone/>
              <a:defRPr sz="1000">
                <a:uFillTx/>
              </a:defRPr>
            </a:lvl7pPr>
            <a:lvl8pPr marL="3200400" indent="0">
              <a:buNone/>
              <a:defRPr sz="1000">
                <a:uFillTx/>
              </a:defRPr>
            </a:lvl8pPr>
            <a:lvl9pPr marL="3657600" indent="0">
              <a:buNone/>
              <a:defRPr sz="1000">
                <a:uFillTx/>
              </a:defRPr>
            </a:lvl9pPr>
          </a:lstStyle>
          <a:p>
            <a:pPr lvl="0"/>
            <a:r>
              <a:rPr lang="en-US">
                <a:uFillTx/>
              </a:rPr>
              <a:t>Click to edit Master text styles</a:t>
            </a:r>
          </a:p>
        </p:txBody>
      </p:sp>
      <p:sp>
        <p:nvSpPr>
          <p:cNvPr id="5" name="Date Placeholder 4"/>
          <p:cNvSpPr>
            <a:spLocks noGrp="1"/>
          </p:cNvSpPr>
          <p:nvPr>
            <p:ph type="dt" sz="half" idx="10"/>
          </p:nvPr>
        </p:nvSpPr>
        <p:spPr/>
        <p:txBody>
          <a:bodyPr/>
          <a:lstStyle/>
          <a:p>
            <a:fld id="{92EAB344-522E-4E94-A2B4-5503E75D057B}" type="datetimeFigureOut">
              <a:rPr lang="en-US" smtClean="0">
                <a:uFillTx/>
              </a:rPr>
              <a:t>6/30/2020</a:t>
            </a:fld>
            <a:endParaRPr lang="en-US">
              <a:uFillTx/>
            </a:endParaRPr>
          </a:p>
        </p:txBody>
      </p:sp>
      <p:sp>
        <p:nvSpPr>
          <p:cNvPr id="6" name="Footer Placeholder 5"/>
          <p:cNvSpPr>
            <a:spLocks noGrp="1"/>
          </p:cNvSpPr>
          <p:nvPr>
            <p:ph type="ftr" sz="quarter" idx="11"/>
          </p:nvPr>
        </p:nvSpPr>
        <p:spPr/>
        <p:txBody>
          <a:bodyPr/>
          <a:lstStyle/>
          <a:p>
            <a:endParaRPr lang="en-US">
              <a:uFillTx/>
            </a:endParaRPr>
          </a:p>
        </p:txBody>
      </p:sp>
      <p:sp>
        <p:nvSpPr>
          <p:cNvPr id="7" name="Slide Number Placeholder 6"/>
          <p:cNvSpPr>
            <a:spLocks noGrp="1"/>
          </p:cNvSpPr>
          <p:nvPr>
            <p:ph type="sldNum" sz="quarter" idx="12"/>
          </p:nvPr>
        </p:nvSpPr>
        <p:spPr/>
        <p:txBody>
          <a:bodyPr/>
          <a:lstStyle/>
          <a:p>
            <a:fld id="{85733BED-0222-4CA7-B2D3-8CBF7E0EBA84}" type="slidenum">
              <a:rPr lang="en-US" smtClean="0">
                <a:uFillTx/>
              </a:rPr>
              <a:t>‹#›</a:t>
            </a:fld>
            <a:endParaRPr lang="en-US">
              <a:uFillTx/>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uFillTx/>
              </a:rPr>
              <a:t>Click to edit Master title style</a:t>
            </a:r>
          </a:p>
        </p:txBody>
      </p:sp>
      <p:sp>
        <p:nvSpPr>
          <p:cNvPr id="3" name="Vertical Text Placeholder 2"/>
          <p:cNvSpPr>
            <a:spLocks noGrp="1"/>
          </p:cNvSpPr>
          <p:nvPr>
            <p:ph type="body" orient="vert" idx="1"/>
          </p:nvPr>
        </p:nvSpPr>
        <p:spPr/>
        <p:txBody>
          <a:bodyPr vert="eaVert"/>
          <a:lstStyle/>
          <a:p>
            <a:pPr lvl="0"/>
            <a:r>
              <a:rPr lang="en-US">
                <a:uFillTx/>
              </a:rPr>
              <a:t>Click to edit Master text styles</a:t>
            </a:r>
          </a:p>
          <a:p>
            <a:pPr lvl="1"/>
            <a:r>
              <a:rPr lang="en-US">
                <a:uFillTx/>
              </a:rPr>
              <a:t>Second level</a:t>
            </a:r>
          </a:p>
          <a:p>
            <a:pPr lvl="2"/>
            <a:r>
              <a:rPr lang="en-US">
                <a:uFillTx/>
              </a:rPr>
              <a:t>Third level</a:t>
            </a:r>
          </a:p>
          <a:p>
            <a:pPr lvl="3"/>
            <a:r>
              <a:rPr lang="en-US">
                <a:uFillTx/>
              </a:rPr>
              <a:t>Fourth level</a:t>
            </a:r>
          </a:p>
          <a:p>
            <a:pPr lvl="4"/>
            <a:r>
              <a:rPr lang="en-US">
                <a:uFillTx/>
              </a:rPr>
              <a:t>Fifth level</a:t>
            </a:r>
          </a:p>
        </p:txBody>
      </p:sp>
      <p:sp>
        <p:nvSpPr>
          <p:cNvPr id="4" name="Date Placeholder 3"/>
          <p:cNvSpPr>
            <a:spLocks noGrp="1"/>
          </p:cNvSpPr>
          <p:nvPr>
            <p:ph type="dt" sz="half" idx="10"/>
          </p:nvPr>
        </p:nvSpPr>
        <p:spPr/>
        <p:txBody>
          <a:bodyPr/>
          <a:lstStyle/>
          <a:p>
            <a:fld id="{92EAB344-522E-4E94-A2B4-5503E75D057B}" type="datetimeFigureOut">
              <a:rPr lang="en-US" smtClean="0">
                <a:uFillTx/>
              </a:rPr>
              <a:t>6/30/2020</a:t>
            </a:fld>
            <a:endParaRPr lang="en-US">
              <a:uFillTx/>
            </a:endParaRPr>
          </a:p>
        </p:txBody>
      </p:sp>
      <p:sp>
        <p:nvSpPr>
          <p:cNvPr id="5" name="Footer Placeholder 4"/>
          <p:cNvSpPr>
            <a:spLocks noGrp="1"/>
          </p:cNvSpPr>
          <p:nvPr>
            <p:ph type="ftr" sz="quarter" idx="11"/>
          </p:nvPr>
        </p:nvSpPr>
        <p:spPr/>
        <p:txBody>
          <a:bodyPr/>
          <a:lstStyle/>
          <a:p>
            <a:endParaRPr lang="en-US">
              <a:uFillTx/>
            </a:endParaRPr>
          </a:p>
        </p:txBody>
      </p:sp>
      <p:sp>
        <p:nvSpPr>
          <p:cNvPr id="6" name="Slide Number Placeholder 5"/>
          <p:cNvSpPr>
            <a:spLocks noGrp="1"/>
          </p:cNvSpPr>
          <p:nvPr>
            <p:ph type="sldNum" sz="quarter" idx="12"/>
          </p:nvPr>
        </p:nvSpPr>
        <p:spPr/>
        <p:txBody>
          <a:bodyPr/>
          <a:lstStyle/>
          <a:p>
            <a:fld id="{85733BED-0222-4CA7-B2D3-8CBF7E0EBA84}" type="slidenum">
              <a:rPr lang="en-US" smtClean="0">
                <a:uFillTx/>
              </a:rPr>
              <a:t>‹#›</a:t>
            </a:fld>
            <a:endParaRPr lang="en-US">
              <a:uFillTx/>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uFillTx/>
              </a:rPr>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uFillTx/>
              </a:rPr>
              <a:t>Click to edit Master text styles</a:t>
            </a:r>
          </a:p>
          <a:p>
            <a:pPr lvl="1"/>
            <a:r>
              <a:rPr lang="en-US">
                <a:uFillTx/>
              </a:rPr>
              <a:t>Second level</a:t>
            </a:r>
          </a:p>
          <a:p>
            <a:pPr lvl="2"/>
            <a:r>
              <a:rPr lang="en-US">
                <a:uFillTx/>
              </a:rPr>
              <a:t>Third level</a:t>
            </a:r>
          </a:p>
          <a:p>
            <a:pPr lvl="3"/>
            <a:r>
              <a:rPr lang="en-US">
                <a:uFillTx/>
              </a:rPr>
              <a:t>Fourth level</a:t>
            </a:r>
          </a:p>
          <a:p>
            <a:pPr lvl="4"/>
            <a:r>
              <a:rPr lang="en-US">
                <a:uFillTx/>
              </a:rPr>
              <a:t>Fifth level</a:t>
            </a:r>
          </a:p>
        </p:txBody>
      </p:sp>
      <p:sp>
        <p:nvSpPr>
          <p:cNvPr id="4" name="Date Placeholder 3"/>
          <p:cNvSpPr>
            <a:spLocks noGrp="1"/>
          </p:cNvSpPr>
          <p:nvPr>
            <p:ph type="dt" sz="half" idx="10"/>
          </p:nvPr>
        </p:nvSpPr>
        <p:spPr/>
        <p:txBody>
          <a:bodyPr/>
          <a:lstStyle/>
          <a:p>
            <a:fld id="{92EAB344-522E-4E94-A2B4-5503E75D057B}" type="datetimeFigureOut">
              <a:rPr lang="en-US" smtClean="0">
                <a:uFillTx/>
              </a:rPr>
              <a:t>6/30/2020</a:t>
            </a:fld>
            <a:endParaRPr lang="en-US">
              <a:uFillTx/>
            </a:endParaRPr>
          </a:p>
        </p:txBody>
      </p:sp>
      <p:sp>
        <p:nvSpPr>
          <p:cNvPr id="5" name="Footer Placeholder 4"/>
          <p:cNvSpPr>
            <a:spLocks noGrp="1"/>
          </p:cNvSpPr>
          <p:nvPr>
            <p:ph type="ftr" sz="quarter" idx="11"/>
          </p:nvPr>
        </p:nvSpPr>
        <p:spPr/>
        <p:txBody>
          <a:bodyPr/>
          <a:lstStyle/>
          <a:p>
            <a:endParaRPr lang="en-US">
              <a:uFillTx/>
            </a:endParaRPr>
          </a:p>
        </p:txBody>
      </p:sp>
      <p:sp>
        <p:nvSpPr>
          <p:cNvPr id="6" name="Slide Number Placeholder 5"/>
          <p:cNvSpPr>
            <a:spLocks noGrp="1"/>
          </p:cNvSpPr>
          <p:nvPr>
            <p:ph type="sldNum" sz="quarter" idx="12"/>
          </p:nvPr>
        </p:nvSpPr>
        <p:spPr/>
        <p:txBody>
          <a:bodyPr/>
          <a:lstStyle/>
          <a:p>
            <a:fld id="{85733BED-0222-4CA7-B2D3-8CBF7E0EBA84}" type="slidenum">
              <a:rPr lang="en-US" smtClean="0">
                <a:uFillTx/>
              </a:rPr>
              <a:t>‹#›</a:t>
            </a:fld>
            <a:endParaRPr lang="en-US">
              <a:uFillTx/>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uFillTx/>
              </a:rPr>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uFillTx/>
              </a:rPr>
              <a:t>Click to edit Master text styles</a:t>
            </a:r>
          </a:p>
          <a:p>
            <a:pPr lvl="1"/>
            <a:r>
              <a:rPr lang="en-US">
                <a:uFillTx/>
              </a:rPr>
              <a:t>Second level</a:t>
            </a:r>
          </a:p>
          <a:p>
            <a:pPr lvl="2"/>
            <a:r>
              <a:rPr lang="en-US">
                <a:uFillTx/>
              </a:rPr>
              <a:t>Third level</a:t>
            </a:r>
          </a:p>
          <a:p>
            <a:pPr lvl="3"/>
            <a:r>
              <a:rPr lang="en-US">
                <a:uFillTx/>
              </a:rPr>
              <a:t>Fourth level</a:t>
            </a:r>
          </a:p>
          <a:p>
            <a:pPr lvl="4"/>
            <a:r>
              <a:rPr lang="en-US">
                <a:uFillTx/>
              </a:rPr>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uFillTx/>
              </a:defRPr>
            </a:lvl1pPr>
          </a:lstStyle>
          <a:p>
            <a:fld id="{92EAB344-522E-4E94-A2B4-5503E75D057B}" type="datetimeFigureOut">
              <a:rPr lang="en-US" smtClean="0">
                <a:uFillTx/>
              </a:rPr>
              <a:t>6/30/2020</a:t>
            </a:fld>
            <a:endParaRPr lang="en-US">
              <a:uFillTx/>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uFillTx/>
              </a:defRPr>
            </a:lvl1pPr>
          </a:lstStyle>
          <a:p>
            <a:endParaRPr lang="en-US">
              <a:uFillTx/>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uFillTx/>
              </a:defRPr>
            </a:lvl1pPr>
          </a:lstStyle>
          <a:p>
            <a:fld id="{85733BED-0222-4CA7-B2D3-8CBF7E0EBA84}" type="slidenum">
              <a:rPr lang="en-US" smtClean="0">
                <a:uFillTx/>
              </a:rPr>
              <a:t>‹#›</a:t>
            </a:fld>
            <a:endParaRPr lang="en-US">
              <a:uFillTx/>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uFillTx/>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uFillTx/>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uFillTx/>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uFillTx/>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uFillTx/>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uFillTx/>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uFillTx/>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uFillTx/>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uFillTx/>
          <a:latin typeface="+mn-lt"/>
          <a:ea typeface="+mn-ea"/>
          <a:cs typeface="+mn-cs"/>
        </a:defRPr>
      </a:lvl9pPr>
    </p:bodyStyle>
    <p:otherStyle>
      <a:defPPr>
        <a:defRPr lang="en-US">
          <a:uFillTx/>
        </a:defRPr>
      </a:defPPr>
      <a:lvl1pPr marL="0" algn="l" defTabSz="914400" rtl="0" eaLnBrk="1" latinLnBrk="0" hangingPunct="1">
        <a:defRPr sz="1800" kern="1200">
          <a:solidFill>
            <a:schemeClr val="tx1"/>
          </a:solidFill>
          <a:uFillTx/>
          <a:latin typeface="+mn-lt"/>
          <a:ea typeface="+mn-ea"/>
          <a:cs typeface="+mn-cs"/>
        </a:defRPr>
      </a:lvl1pPr>
      <a:lvl2pPr marL="457200" algn="l" defTabSz="914400" rtl="0" eaLnBrk="1" latinLnBrk="0" hangingPunct="1">
        <a:defRPr sz="1800" kern="1200">
          <a:solidFill>
            <a:schemeClr val="tx1"/>
          </a:solidFill>
          <a:uFillTx/>
          <a:latin typeface="+mn-lt"/>
          <a:ea typeface="+mn-ea"/>
          <a:cs typeface="+mn-cs"/>
        </a:defRPr>
      </a:lvl2pPr>
      <a:lvl3pPr marL="914400" algn="l" defTabSz="914400" rtl="0" eaLnBrk="1" latinLnBrk="0" hangingPunct="1">
        <a:defRPr sz="1800" kern="1200">
          <a:solidFill>
            <a:schemeClr val="tx1"/>
          </a:solidFill>
          <a:uFillTx/>
          <a:latin typeface="+mn-lt"/>
          <a:ea typeface="+mn-ea"/>
          <a:cs typeface="+mn-cs"/>
        </a:defRPr>
      </a:lvl3pPr>
      <a:lvl4pPr marL="1371600" algn="l" defTabSz="914400" rtl="0" eaLnBrk="1" latinLnBrk="0" hangingPunct="1">
        <a:defRPr sz="1800" kern="1200">
          <a:solidFill>
            <a:schemeClr val="tx1"/>
          </a:solidFill>
          <a:uFillTx/>
          <a:latin typeface="+mn-lt"/>
          <a:ea typeface="+mn-ea"/>
          <a:cs typeface="+mn-cs"/>
        </a:defRPr>
      </a:lvl4pPr>
      <a:lvl5pPr marL="1828800" algn="l" defTabSz="914400" rtl="0" eaLnBrk="1" latinLnBrk="0" hangingPunct="1">
        <a:defRPr sz="1800" kern="1200">
          <a:solidFill>
            <a:schemeClr val="tx1"/>
          </a:solidFill>
          <a:uFillTx/>
          <a:latin typeface="+mn-lt"/>
          <a:ea typeface="+mn-ea"/>
          <a:cs typeface="+mn-cs"/>
        </a:defRPr>
      </a:lvl5pPr>
      <a:lvl6pPr marL="2286000" algn="l" defTabSz="914400" rtl="0" eaLnBrk="1" latinLnBrk="0" hangingPunct="1">
        <a:defRPr sz="1800" kern="1200">
          <a:solidFill>
            <a:schemeClr val="tx1"/>
          </a:solidFill>
          <a:uFillTx/>
          <a:latin typeface="+mn-lt"/>
          <a:ea typeface="+mn-ea"/>
          <a:cs typeface="+mn-cs"/>
        </a:defRPr>
      </a:lvl6pPr>
      <a:lvl7pPr marL="2743200" algn="l" defTabSz="914400" rtl="0" eaLnBrk="1" latinLnBrk="0" hangingPunct="1">
        <a:defRPr sz="1800" kern="1200">
          <a:solidFill>
            <a:schemeClr val="tx1"/>
          </a:solidFill>
          <a:uFillTx/>
          <a:latin typeface="+mn-lt"/>
          <a:ea typeface="+mn-ea"/>
          <a:cs typeface="+mn-cs"/>
        </a:defRPr>
      </a:lvl7pPr>
      <a:lvl8pPr marL="3200400" algn="l" defTabSz="914400" rtl="0" eaLnBrk="1" latinLnBrk="0" hangingPunct="1">
        <a:defRPr sz="1800" kern="1200">
          <a:solidFill>
            <a:schemeClr val="tx1"/>
          </a:solidFill>
          <a:uFillTx/>
          <a:latin typeface="+mn-lt"/>
          <a:ea typeface="+mn-ea"/>
          <a:cs typeface="+mn-cs"/>
        </a:defRPr>
      </a:lvl8pPr>
      <a:lvl9pPr marL="3657600" algn="l" defTabSz="914400" rtl="0" eaLnBrk="1" latinLnBrk="0" hangingPunct="1">
        <a:defRPr sz="1800" kern="1200">
          <a:solidFill>
            <a:schemeClr val="tx1"/>
          </a:solidFill>
          <a:uFillTx/>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5"/>
          <a:stretch>
            <a:fillRect/>
          </a:stretch>
        </p:blipFill>
        <p:spPr>
          <a:xfrm>
            <a:off x="0" y="0"/>
            <a:ext cx="12192000" cy="6858000"/>
          </a:xfrm>
          <a:prstGeom prst="rect">
            <a:avLst/>
          </a:prstGeom>
        </p:spPr>
      </p:pic>
      <p:sp>
        <p:nvSpPr>
          <p:cNvPr id="2" name="Title 1"/>
          <p:cNvSpPr>
            <a:spLocks noGrp="1"/>
          </p:cNvSpPr>
          <p:nvPr>
            <p:ph type="ctrTitle"/>
          </p:nvPr>
        </p:nvSpPr>
        <p:spPr>
          <a:xfrm>
            <a:off x="181762" y="1176954"/>
            <a:ext cx="11828476" cy="2387600"/>
          </a:xfrm>
        </p:spPr>
        <p:txBody>
          <a:bodyPr>
            <a:normAutofit/>
          </a:bodyPr>
          <a:lstStyle/>
          <a:p>
            <a:r>
              <a:rPr lang="en-GB" sz="4400" dirty="0">
                <a:solidFill>
                  <a:schemeClr val="bg1"/>
                </a:solidFill>
              </a:rPr>
              <a:t>Two minutes to midnight: Unpacking organizational responses to the existential risk of biodiversity loss</a:t>
            </a:r>
          </a:p>
        </p:txBody>
      </p:sp>
      <p:sp>
        <p:nvSpPr>
          <p:cNvPr id="3" name="Subtitle 2"/>
          <p:cNvSpPr>
            <a:spLocks noGrp="1"/>
          </p:cNvSpPr>
          <p:nvPr>
            <p:ph type="subTitle" idx="1"/>
          </p:nvPr>
        </p:nvSpPr>
        <p:spPr>
          <a:xfrm>
            <a:off x="1524000" y="4299903"/>
            <a:ext cx="9144000" cy="1655762"/>
          </a:xfrm>
        </p:spPr>
        <p:txBody>
          <a:bodyPr/>
          <a:lstStyle/>
          <a:p>
            <a:r>
              <a:rPr lang="en-US" dirty="0">
                <a:solidFill>
                  <a:schemeClr val="bg1"/>
                </a:solidFill>
                <a:uFillTx/>
              </a:rPr>
              <a:t>Saheli Nath</a:t>
            </a:r>
          </a:p>
          <a:p>
            <a:r>
              <a:rPr lang="en-US" dirty="0">
                <a:solidFill>
                  <a:schemeClr val="bg1"/>
                </a:solidFill>
                <a:uFillTx/>
              </a:rPr>
              <a:t>Assistant Professor, College of Business</a:t>
            </a:r>
          </a:p>
        </p:txBody>
      </p:sp>
      <p:pic>
        <p:nvPicPr>
          <p:cNvPr id="5" name="emonet_nath">
            <a:hlinkClick r:id="" action="ppaction://media"/>
            <a:extLst>
              <a:ext uri="{FF2B5EF4-FFF2-40B4-BE49-F238E27FC236}">
                <a16:creationId xmlns:a16="http://schemas.microsoft.com/office/drawing/2014/main" id="{427FD2C3-5630-40D4-98FC-3C88F838DD7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064332" y="495935"/>
            <a:ext cx="406400" cy="406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783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rcRect/>
          <a:stretch/>
        </p:blipFill>
        <p:spPr>
          <a:xfrm>
            <a:off x="6863938" y="1773846"/>
            <a:ext cx="5328062" cy="3310305"/>
          </a:xfrm>
          <a:custGeom>
            <a:avLst/>
            <a:gdLst>
              <a:gd name="connsiteX0" fmla="*/ 0 w 5997632"/>
              <a:gd name="connsiteY0" fmla="*/ 0 h 6858000"/>
              <a:gd name="connsiteX1" fmla="*/ 5997632 w 5997632"/>
              <a:gd name="connsiteY1" fmla="*/ 0 h 6858000"/>
              <a:gd name="connsiteX2" fmla="*/ 5997632 w 5997632"/>
              <a:gd name="connsiteY2" fmla="*/ 6858000 h 6858000"/>
              <a:gd name="connsiteX3" fmla="*/ 3178693 w 599763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997632" h="6858000">
                <a:moveTo>
                  <a:pt x="0" y="0"/>
                </a:moveTo>
                <a:lnTo>
                  <a:pt x="5997632" y="0"/>
                </a:lnTo>
                <a:lnTo>
                  <a:pt x="5997632" y="6858000"/>
                </a:lnTo>
                <a:lnTo>
                  <a:pt x="3178693" y="6858000"/>
                </a:lnTo>
                <a:close/>
              </a:path>
            </a:pathLst>
          </a:custGeom>
        </p:spPr>
      </p:pic>
      <p:pic>
        <p:nvPicPr>
          <p:cNvPr id="1026" name="Picture 2" descr="https://www.uco.edu/offices/ucomm/images/pptwhite1024X768.jpg"/>
          <p:cNvPicPr>
            <a:picLocks noChangeAspect="1" noChangeArrowheads="1"/>
          </p:cNvPicPr>
          <p:nvPr/>
        </p:nvPicPr>
        <p:blipFill rotWithShape="1">
          <a:blip r:embed="rId4"/>
          <a:srcRect l="25"/>
          <a:stretch/>
        </p:blipFill>
        <p:spPr bwMode="auto">
          <a:xfrm>
            <a:off x="0" y="-95683"/>
            <a:ext cx="9141744" cy="6857990"/>
          </a:xfrm>
          <a:custGeom>
            <a:avLst/>
            <a:gdLst>
              <a:gd name="connsiteX0" fmla="*/ 0 w 9141744"/>
              <a:gd name="connsiteY0" fmla="*/ 0 h 6863485"/>
              <a:gd name="connsiteX1" fmla="*/ 5963051 w 9141744"/>
              <a:gd name="connsiteY1" fmla="*/ 0 h 6863485"/>
              <a:gd name="connsiteX2" fmla="*/ 9141744 w 9141744"/>
              <a:gd name="connsiteY2" fmla="*/ 6863485 h 6863485"/>
              <a:gd name="connsiteX3" fmla="*/ 0 w 9141744"/>
              <a:gd name="connsiteY3" fmla="*/ 6863485 h 6863485"/>
              <a:gd name="connsiteX4" fmla="*/ 0 w 9141744"/>
              <a:gd name="connsiteY4" fmla="*/ 0 h 68634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1744" h="6863485">
                <a:moveTo>
                  <a:pt x="0" y="0"/>
                </a:moveTo>
                <a:lnTo>
                  <a:pt x="5963051" y="0"/>
                </a:lnTo>
                <a:lnTo>
                  <a:pt x="9141744" y="6863485"/>
                </a:lnTo>
                <a:lnTo>
                  <a:pt x="0" y="6863485"/>
                </a:lnTo>
                <a:lnTo>
                  <a:pt x="0" y="0"/>
                </a:lnTo>
                <a:close/>
              </a:path>
            </a:pathLst>
          </a:custGeom>
          <a:noFill/>
        </p:spPr>
      </p:pic>
      <p:sp>
        <p:nvSpPr>
          <p:cNvPr id="71" name="Freeform: Shape 70"/>
          <p:cNvSpPr>
            <a:spLocks noGrp="1" noRot="1" noChangeAspect="1" noMove="1" noResize="1" noEditPoints="1" noAdjustHandles="1" noChangeArrowheads="1" noChangeShapeType="1" noTextEdit="1"/>
          </p:cNvSpPr>
          <p:nvPr/>
        </p:nvSpPr>
        <p:spPr>
          <a:xfrm>
            <a:off x="0" y="1773847"/>
            <a:ext cx="6434783" cy="3310306"/>
          </a:xfrm>
          <a:custGeom>
            <a:avLst/>
            <a:gdLst>
              <a:gd name="connsiteX0" fmla="*/ 0 w 6434783"/>
              <a:gd name="connsiteY0" fmla="*/ 0 h 3310306"/>
              <a:gd name="connsiteX1" fmla="*/ 3829872 w 6434783"/>
              <a:gd name="connsiteY1" fmla="*/ 0 h 3310306"/>
              <a:gd name="connsiteX2" fmla="*/ 4896100 w 6434783"/>
              <a:gd name="connsiteY2" fmla="*/ 0 h 3310306"/>
              <a:gd name="connsiteX3" fmla="*/ 4901677 w 6434783"/>
              <a:gd name="connsiteY3" fmla="*/ 0 h 3310306"/>
              <a:gd name="connsiteX4" fmla="*/ 6434783 w 6434783"/>
              <a:gd name="connsiteY4" fmla="*/ 3310306 h 3310306"/>
              <a:gd name="connsiteX5" fmla="*/ 0 w 6434783"/>
              <a:gd name="connsiteY5" fmla="*/ 3310306 h 3310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34783" h="3310306">
                <a:moveTo>
                  <a:pt x="0" y="0"/>
                </a:moveTo>
                <a:lnTo>
                  <a:pt x="3829872" y="0"/>
                </a:lnTo>
                <a:lnTo>
                  <a:pt x="4896100" y="0"/>
                </a:lnTo>
                <a:lnTo>
                  <a:pt x="4901677" y="0"/>
                </a:lnTo>
                <a:lnTo>
                  <a:pt x="6434783" y="3310306"/>
                </a:lnTo>
                <a:lnTo>
                  <a:pt x="0" y="3310306"/>
                </a:lnTo>
                <a:close/>
              </a:path>
            </a:pathLst>
          </a:custGeom>
          <a:solidFill>
            <a:schemeClr val="bg1">
              <a:lumMod val="85000"/>
              <a:lumOff val="1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FontTx/>
              <a:buNone/>
              <a:defRPr>
                <a:uFillTx/>
              </a:defRPr>
            </a:pPr>
            <a:endParaRPr kumimoji="0" lang="en-US" sz="1800" b="0" i="0" u="none" strike="noStrike" kern="1200" cap="none" spc="0" normalizeH="0" baseline="0" noProof="0">
              <a:ln>
                <a:noFill/>
              </a:ln>
              <a:solidFill>
                <a:srgbClr val="FFFFFF"/>
              </a:solidFill>
              <a:effectLst/>
              <a:uFillTx/>
              <a:latin typeface="Calibri" panose="020F0502020204030204"/>
              <a:ea typeface="+mn-ea"/>
              <a:cs typeface="+mn-cs"/>
            </a:endParaRPr>
          </a:p>
        </p:txBody>
      </p:sp>
      <p:sp>
        <p:nvSpPr>
          <p:cNvPr id="2" name="Title 1"/>
          <p:cNvSpPr>
            <a:spLocks noGrp="1"/>
          </p:cNvSpPr>
          <p:nvPr>
            <p:ph type="title"/>
          </p:nvPr>
        </p:nvSpPr>
        <p:spPr>
          <a:xfrm>
            <a:off x="618064" y="2166721"/>
            <a:ext cx="3886199" cy="915035"/>
          </a:xfrm>
        </p:spPr>
        <p:txBody>
          <a:bodyPr>
            <a:normAutofit/>
          </a:bodyPr>
          <a:lstStyle/>
          <a:p>
            <a:r>
              <a:rPr lang="en-US" sz="3600" dirty="0">
                <a:uFillTx/>
              </a:rPr>
              <a:t>Agenda</a:t>
            </a:r>
          </a:p>
        </p:txBody>
      </p:sp>
      <p:sp>
        <p:nvSpPr>
          <p:cNvPr id="3" name="Content Placeholder 2"/>
          <p:cNvSpPr>
            <a:spLocks noGrp="1"/>
          </p:cNvSpPr>
          <p:nvPr>
            <p:ph idx="1"/>
          </p:nvPr>
        </p:nvSpPr>
        <p:spPr>
          <a:xfrm>
            <a:off x="618064" y="2506469"/>
            <a:ext cx="5006122" cy="2385922"/>
          </a:xfrm>
        </p:spPr>
        <p:txBody>
          <a:bodyPr>
            <a:normAutofit fontScale="85000" lnSpcReduction="10000"/>
          </a:bodyPr>
          <a:lstStyle/>
          <a:p>
            <a:pPr marL="0" indent="0">
              <a:buNone/>
            </a:pPr>
            <a:endParaRPr lang="en-US" dirty="0">
              <a:uFillTx/>
            </a:endParaRPr>
          </a:p>
          <a:p>
            <a:r>
              <a:rPr lang="en-GB" dirty="0"/>
              <a:t>Introduction &amp; Research motivation</a:t>
            </a:r>
          </a:p>
          <a:p>
            <a:r>
              <a:rPr lang="en-GB" dirty="0"/>
              <a:t>Theoretical Framework &amp; Methods</a:t>
            </a:r>
          </a:p>
          <a:p>
            <a:r>
              <a:rPr lang="en-GB" dirty="0"/>
              <a:t>Results</a:t>
            </a:r>
          </a:p>
          <a:p>
            <a:r>
              <a:rPr lang="en-GB" dirty="0"/>
              <a:t>Conclusions</a:t>
            </a:r>
          </a:p>
          <a:p>
            <a:endParaRPr lang="en-GB" dirty="0"/>
          </a:p>
          <a:p>
            <a:endParaRPr lang="en-US" dirty="0">
              <a:uFillTx/>
            </a:endParaRPr>
          </a:p>
          <a:p>
            <a:endParaRPr lang="en-US" dirty="0">
              <a:uFillTx/>
            </a:endParaRPr>
          </a:p>
        </p:txBody>
      </p:sp>
      <p:sp>
        <p:nvSpPr>
          <p:cNvPr id="4" name="TextBox 3"/>
          <p:cNvSpPr txBox="1">
            <a:spLocks/>
          </p:cNvSpPr>
          <p:nvPr/>
        </p:nvSpPr>
        <p:spPr>
          <a:xfrm>
            <a:off x="5143501" y="6488668"/>
            <a:ext cx="3043237" cy="369332"/>
          </a:xfrm>
          <a:prstGeom prst="rect">
            <a:avLst/>
          </a:prstGeom>
          <a:noFill/>
        </p:spPr>
        <p:txBody>
          <a:bodyPr wrap="square" rtlCol="0">
            <a:spAutoFit/>
          </a:bodyPr>
          <a:lstStyle/>
          <a:p>
            <a:pPr>
              <a:spcAft>
                <a:spcPts val="600"/>
              </a:spcAft>
            </a:pPr>
            <a:r>
              <a:rPr lang="en-US" dirty="0">
                <a:uFillTx/>
              </a:rPr>
              <a:t>© 2019 Saheli Nath</a:t>
            </a:r>
            <a:endParaRPr lang="en-US">
              <a:uFillTx/>
            </a:endParaRPr>
          </a:p>
        </p:txBody>
      </p:sp>
    </p:spTree>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www.uco.edu/offices/ucomm/images/pptwhite1024X768.jpg"/>
          <p:cNvPicPr>
            <a:picLocks noChangeAspect="1" noChangeArrowheads="1"/>
          </p:cNvPicPr>
          <p:nvPr/>
        </p:nvPicPr>
        <p:blipFill>
          <a:blip r:embed="rId3"/>
          <a:srcRect/>
          <a:stretch>
            <a:fillRect/>
          </a:stretch>
        </p:blipFill>
        <p:spPr bwMode="auto">
          <a:xfrm>
            <a:off x="473868" y="57150"/>
            <a:ext cx="11244263" cy="6743700"/>
          </a:xfrm>
          <a:prstGeom prst="rect">
            <a:avLst/>
          </a:prstGeom>
          <a:noFill/>
        </p:spPr>
      </p:pic>
      <p:sp>
        <p:nvSpPr>
          <p:cNvPr id="2" name="Title 1"/>
          <p:cNvSpPr>
            <a:spLocks noGrp="1"/>
          </p:cNvSpPr>
          <p:nvPr>
            <p:ph type="title"/>
          </p:nvPr>
        </p:nvSpPr>
        <p:spPr>
          <a:xfrm>
            <a:off x="670233" y="365125"/>
            <a:ext cx="11244263" cy="1325563"/>
          </a:xfrm>
        </p:spPr>
        <p:txBody>
          <a:bodyPr/>
          <a:lstStyle/>
          <a:p>
            <a:r>
              <a:rPr lang="en-US" dirty="0"/>
              <a:t>Introduction</a:t>
            </a:r>
            <a:endParaRPr lang="en-US" dirty="0">
              <a:uFillTx/>
            </a:endParaRPr>
          </a:p>
        </p:txBody>
      </p:sp>
      <p:sp>
        <p:nvSpPr>
          <p:cNvPr id="3" name="Content Placeholder 2"/>
          <p:cNvSpPr>
            <a:spLocks noGrp="1"/>
          </p:cNvSpPr>
          <p:nvPr>
            <p:ph idx="1"/>
          </p:nvPr>
        </p:nvSpPr>
        <p:spPr>
          <a:xfrm>
            <a:off x="993108" y="1567859"/>
            <a:ext cx="9734032" cy="4311650"/>
          </a:xfrm>
        </p:spPr>
        <p:txBody>
          <a:bodyPr>
            <a:normAutofit fontScale="92500"/>
          </a:bodyPr>
          <a:lstStyle/>
          <a:p>
            <a:r>
              <a:rPr lang="en-GB" dirty="0"/>
              <a:t>Biodiversity</a:t>
            </a:r>
          </a:p>
          <a:p>
            <a:pPr lvl="1"/>
            <a:r>
              <a:rPr lang="en-GB" dirty="0"/>
              <a:t>is defined as “the total variety of life (i.e., all species of plants, animals, fungi, and microbes) including genetic, population, species and ecosystem diversity, and the ecological roles and interrelationships (e.g., predator–prey) among organisms in biological communities” (Kim &amp; </a:t>
            </a:r>
            <a:r>
              <a:rPr lang="en-GB" dirty="0" err="1"/>
              <a:t>Bryne</a:t>
            </a:r>
            <a:r>
              <a:rPr lang="en-GB" dirty="0"/>
              <a:t>, 2006).</a:t>
            </a:r>
          </a:p>
          <a:p>
            <a:pPr lvl="0"/>
            <a:r>
              <a:rPr lang="en-GB" dirty="0">
                <a:solidFill>
                  <a:srgbClr val="000000"/>
                </a:solidFill>
              </a:rPr>
              <a:t>Biodiversity loss</a:t>
            </a:r>
          </a:p>
          <a:p>
            <a:pPr lvl="1"/>
            <a:r>
              <a:rPr lang="en-GB" dirty="0">
                <a:solidFill>
                  <a:srgbClr val="000000"/>
                </a:solidFill>
              </a:rPr>
              <a:t>Is often characterized as a “wicked” problem (Rittel &amp; Weber, 1973)</a:t>
            </a:r>
          </a:p>
          <a:p>
            <a:pPr lvl="1"/>
            <a:r>
              <a:rPr lang="en-GB" dirty="0">
                <a:solidFill>
                  <a:srgbClr val="000000"/>
                </a:solidFill>
              </a:rPr>
              <a:t>Complicated by the fact that there is no universally accepted definition of “biodiversity” and therefore no accurate way to measure its loss</a:t>
            </a:r>
          </a:p>
          <a:p>
            <a:pPr lvl="1"/>
            <a:r>
              <a:rPr lang="en-GB" dirty="0">
                <a:solidFill>
                  <a:srgbClr val="000000"/>
                </a:solidFill>
              </a:rPr>
              <a:t>In popular media, biodiversity loss is often portrayed as endangerment of mega-fauna such as pandas or Siberian tigers, or flora like the tropical rain forests</a:t>
            </a:r>
          </a:p>
          <a:p>
            <a:pPr marL="0" indent="0">
              <a:buNone/>
            </a:pPr>
            <a:endParaRPr lang="en-GB" dirty="0"/>
          </a:p>
        </p:txBody>
      </p:sp>
    </p:spTree>
    <p:extLst>
      <p:ext uri="{BB962C8B-B14F-4D97-AF65-F5344CB8AC3E}">
        <p14:creationId xmlns:p14="http://schemas.microsoft.com/office/powerpoint/2010/main" val="21545726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www.uco.edu/offices/ucomm/images/pptwhite1024X768.jpg"/>
          <p:cNvPicPr>
            <a:picLocks noChangeAspect="1" noChangeArrowheads="1"/>
          </p:cNvPicPr>
          <p:nvPr/>
        </p:nvPicPr>
        <p:blipFill>
          <a:blip r:embed="rId3"/>
          <a:srcRect/>
          <a:stretch>
            <a:fillRect/>
          </a:stretch>
        </p:blipFill>
        <p:spPr bwMode="auto">
          <a:xfrm>
            <a:off x="473868" y="57150"/>
            <a:ext cx="11244263" cy="6743700"/>
          </a:xfrm>
          <a:prstGeom prst="rect">
            <a:avLst/>
          </a:prstGeom>
          <a:noFill/>
        </p:spPr>
      </p:pic>
      <p:sp>
        <p:nvSpPr>
          <p:cNvPr id="2" name="Title 1"/>
          <p:cNvSpPr>
            <a:spLocks noGrp="1"/>
          </p:cNvSpPr>
          <p:nvPr>
            <p:ph type="title"/>
          </p:nvPr>
        </p:nvSpPr>
        <p:spPr>
          <a:xfrm>
            <a:off x="670233" y="365125"/>
            <a:ext cx="11244263" cy="1325563"/>
          </a:xfrm>
        </p:spPr>
        <p:txBody>
          <a:bodyPr/>
          <a:lstStyle/>
          <a:p>
            <a:r>
              <a:rPr lang="en-US" dirty="0"/>
              <a:t>Introduction</a:t>
            </a:r>
            <a:endParaRPr lang="en-US" dirty="0">
              <a:uFillTx/>
            </a:endParaRPr>
          </a:p>
        </p:txBody>
      </p:sp>
      <p:sp>
        <p:nvSpPr>
          <p:cNvPr id="3" name="Content Placeholder 2"/>
          <p:cNvSpPr>
            <a:spLocks noGrp="1"/>
          </p:cNvSpPr>
          <p:nvPr>
            <p:ph idx="1"/>
          </p:nvPr>
        </p:nvSpPr>
        <p:spPr>
          <a:xfrm>
            <a:off x="993108" y="1567859"/>
            <a:ext cx="9734032" cy="4311650"/>
          </a:xfrm>
        </p:spPr>
        <p:txBody>
          <a:bodyPr>
            <a:normAutofit fontScale="85000" lnSpcReduction="20000"/>
          </a:bodyPr>
          <a:lstStyle/>
          <a:p>
            <a:r>
              <a:rPr lang="en-US" dirty="0">
                <a:ea typeface="Times New Roman" panose="02020603050405020304" pitchFamily="18" charset="0"/>
              </a:rPr>
              <a:t>Biodiversity loss is still an emerging issue with most firms, and strategies to incorporate biodiversity and ecosystem services into business practices are not well understood (</a:t>
            </a:r>
            <a:r>
              <a:rPr lang="en-US" dirty="0" err="1">
                <a:ea typeface="Times New Roman" panose="02020603050405020304" pitchFamily="18" charset="0"/>
              </a:rPr>
              <a:t>Houdet</a:t>
            </a:r>
            <a:r>
              <a:rPr lang="en-US" dirty="0">
                <a:ea typeface="Times New Roman" panose="02020603050405020304" pitchFamily="18" charset="0"/>
              </a:rPr>
              <a:t> et al. 2012). </a:t>
            </a:r>
          </a:p>
          <a:p>
            <a:pPr marL="0" indent="0">
              <a:buNone/>
            </a:pPr>
            <a:endParaRPr lang="en-US" dirty="0">
              <a:ea typeface="Times New Roman" panose="02020603050405020304" pitchFamily="18" charset="0"/>
            </a:endParaRPr>
          </a:p>
          <a:p>
            <a:r>
              <a:rPr lang="en-US" dirty="0"/>
              <a:t>Managerial action is further constrained by the abstract, nebulous terms often used to describe biodiversity loss, and by a poor understanding of the inter-relationships between firm strategies, </a:t>
            </a:r>
            <a:r>
              <a:rPr lang="en-GB" dirty="0"/>
              <a:t>backyard biodiversity, and the environment and local economy.</a:t>
            </a:r>
          </a:p>
          <a:p>
            <a:endParaRPr lang="en-GB" dirty="0"/>
          </a:p>
          <a:p>
            <a:r>
              <a:rPr lang="en-GB" dirty="0"/>
              <a:t>Biodiversity extinctions have occurred at over 1,000 times the background extinction rate since 1900 as a result of confluence of various factors including human activities like deforestation, overexploitation, fragmentation of waterways, pollution and climate change (Pimm et al. 2014). </a:t>
            </a:r>
          </a:p>
        </p:txBody>
      </p:sp>
    </p:spTree>
    <p:extLst>
      <p:ext uri="{BB962C8B-B14F-4D97-AF65-F5344CB8AC3E}">
        <p14:creationId xmlns:p14="http://schemas.microsoft.com/office/powerpoint/2010/main" val="15501895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www.uco.edu/offices/ucomm/images/pptwhite1024X768.jpg"/>
          <p:cNvPicPr>
            <a:picLocks noChangeAspect="1" noChangeArrowheads="1"/>
          </p:cNvPicPr>
          <p:nvPr/>
        </p:nvPicPr>
        <p:blipFill>
          <a:blip r:embed="rId3"/>
          <a:srcRect/>
          <a:stretch>
            <a:fillRect/>
          </a:stretch>
        </p:blipFill>
        <p:spPr bwMode="auto">
          <a:xfrm>
            <a:off x="473868" y="57150"/>
            <a:ext cx="11244263" cy="6743700"/>
          </a:xfrm>
          <a:prstGeom prst="rect">
            <a:avLst/>
          </a:prstGeom>
          <a:noFill/>
        </p:spPr>
      </p:pic>
      <p:sp>
        <p:nvSpPr>
          <p:cNvPr id="2" name="Title 1"/>
          <p:cNvSpPr>
            <a:spLocks noGrp="1"/>
          </p:cNvSpPr>
          <p:nvPr>
            <p:ph type="title"/>
          </p:nvPr>
        </p:nvSpPr>
        <p:spPr>
          <a:xfrm>
            <a:off x="670233" y="365125"/>
            <a:ext cx="11244263" cy="1325563"/>
          </a:xfrm>
        </p:spPr>
        <p:txBody>
          <a:bodyPr/>
          <a:lstStyle/>
          <a:p>
            <a:r>
              <a:rPr lang="en-US" dirty="0"/>
              <a:t>Research motivation</a:t>
            </a:r>
            <a:endParaRPr lang="en-US" dirty="0">
              <a:uFillTx/>
            </a:endParaRPr>
          </a:p>
        </p:txBody>
      </p:sp>
      <p:sp>
        <p:nvSpPr>
          <p:cNvPr id="3" name="Content Placeholder 2"/>
          <p:cNvSpPr>
            <a:spLocks noGrp="1"/>
          </p:cNvSpPr>
          <p:nvPr>
            <p:ph idx="1"/>
          </p:nvPr>
        </p:nvSpPr>
        <p:spPr>
          <a:xfrm>
            <a:off x="993108" y="1567859"/>
            <a:ext cx="9734032" cy="4311650"/>
          </a:xfrm>
        </p:spPr>
        <p:txBody>
          <a:bodyPr>
            <a:normAutofit fontScale="77500" lnSpcReduction="20000"/>
          </a:bodyPr>
          <a:lstStyle/>
          <a:p>
            <a:r>
              <a:rPr lang="en-GB" dirty="0"/>
              <a:t>How does managerial cognition affect the likelihood of adoption of biodiversity conservation strategies?</a:t>
            </a:r>
          </a:p>
          <a:p>
            <a:pPr lvl="1"/>
            <a:r>
              <a:rPr lang="en-GB" dirty="0"/>
              <a:t>63% of surveyed managers perceive biodiversity as a source of business opportunities. But 78% of these managers also feel that engaging in biodiversity conservation in developing countries could jeopardize profits (Sharma &amp; </a:t>
            </a:r>
            <a:r>
              <a:rPr lang="en-GB" dirty="0" err="1"/>
              <a:t>Nguan</a:t>
            </a:r>
            <a:r>
              <a:rPr lang="en-GB" dirty="0"/>
              <a:t>, 1999)</a:t>
            </a:r>
          </a:p>
          <a:p>
            <a:pPr lvl="1"/>
            <a:endParaRPr lang="en-GB" dirty="0"/>
          </a:p>
          <a:p>
            <a:r>
              <a:rPr lang="en-GB" dirty="0"/>
              <a:t>Opportunity: Business opportunities in emerging technologies like unmanned aerial vehicles for remote sensing images and sounds of different species can be directed at improving bioinformatics pipelines (Pimm et al., 2015). </a:t>
            </a:r>
          </a:p>
          <a:p>
            <a:r>
              <a:rPr lang="en-GB" dirty="0"/>
              <a:t>Complacency: the notion that we can recover the population of endangered species at any time. For instance, in February 2019, the Icelandic government approved the killing of 2,000 whales over the next five years because its own “science-based” research concluded that whale stocks were abundant enough to engage in responsible whaling to sustain Iceland’s economy (Kent, 2019). </a:t>
            </a:r>
          </a:p>
        </p:txBody>
      </p:sp>
    </p:spTree>
    <p:extLst>
      <p:ext uri="{BB962C8B-B14F-4D97-AF65-F5344CB8AC3E}">
        <p14:creationId xmlns:p14="http://schemas.microsoft.com/office/powerpoint/2010/main" val="32783232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www.uco.edu/offices/ucomm/images/pptwhite1024X768.jpg"/>
          <p:cNvPicPr>
            <a:picLocks noChangeAspect="1" noChangeArrowheads="1"/>
          </p:cNvPicPr>
          <p:nvPr/>
        </p:nvPicPr>
        <p:blipFill>
          <a:blip r:embed="rId3"/>
          <a:srcRect/>
          <a:stretch>
            <a:fillRect/>
          </a:stretch>
        </p:blipFill>
        <p:spPr bwMode="auto">
          <a:xfrm>
            <a:off x="473868" y="57150"/>
            <a:ext cx="11244263" cy="6743700"/>
          </a:xfrm>
          <a:prstGeom prst="rect">
            <a:avLst/>
          </a:prstGeom>
          <a:noFill/>
        </p:spPr>
      </p:pic>
      <p:sp>
        <p:nvSpPr>
          <p:cNvPr id="2" name="Title 1"/>
          <p:cNvSpPr>
            <a:spLocks noGrp="1"/>
          </p:cNvSpPr>
          <p:nvPr>
            <p:ph type="title"/>
          </p:nvPr>
        </p:nvSpPr>
        <p:spPr>
          <a:xfrm>
            <a:off x="670233" y="365125"/>
            <a:ext cx="11244263" cy="1325563"/>
          </a:xfrm>
        </p:spPr>
        <p:txBody>
          <a:bodyPr/>
          <a:lstStyle/>
          <a:p>
            <a:r>
              <a:rPr lang="en-US" dirty="0"/>
              <a:t>Theoretical Framework</a:t>
            </a:r>
            <a:endParaRPr lang="en-US" dirty="0">
              <a:uFillTx/>
            </a:endParaRPr>
          </a:p>
        </p:txBody>
      </p:sp>
      <p:sp>
        <p:nvSpPr>
          <p:cNvPr id="3" name="Content Placeholder 2"/>
          <p:cNvSpPr>
            <a:spLocks noGrp="1"/>
          </p:cNvSpPr>
          <p:nvPr>
            <p:ph idx="1"/>
          </p:nvPr>
        </p:nvSpPr>
        <p:spPr>
          <a:xfrm>
            <a:off x="993108" y="1567859"/>
            <a:ext cx="9734032" cy="4311650"/>
          </a:xfrm>
        </p:spPr>
        <p:txBody>
          <a:bodyPr>
            <a:normAutofit/>
          </a:bodyPr>
          <a:lstStyle/>
          <a:p>
            <a:r>
              <a:rPr lang="en-GB" dirty="0"/>
              <a:t>The</a:t>
            </a:r>
            <a:r>
              <a:rPr lang="en-GB" u="sng" dirty="0"/>
              <a:t> institutional theory perspective </a:t>
            </a:r>
            <a:r>
              <a:rPr lang="en-GB" dirty="0"/>
              <a:t>that suggest firms will react to pressures in the external environment (such as regulatory restrictions or social demand to mitigate biodiversity loss) by often taking a confrontational, symbolic or minimum legal compliance approach </a:t>
            </a:r>
          </a:p>
          <a:p>
            <a:r>
              <a:rPr lang="en-GB" dirty="0"/>
              <a:t>The </a:t>
            </a:r>
            <a:r>
              <a:rPr lang="en-GB" u="sng" dirty="0"/>
              <a:t>managerial cognition perspective </a:t>
            </a:r>
            <a:r>
              <a:rPr lang="en-GB" dirty="0"/>
              <a:t>prescribes a more discretionary stance based on ideologies and values where executives display high levels of discretion in the adoption and integration of specific types of environmental policies in their strategic plans and value chains </a:t>
            </a:r>
          </a:p>
        </p:txBody>
      </p:sp>
    </p:spTree>
    <p:extLst>
      <p:ext uri="{BB962C8B-B14F-4D97-AF65-F5344CB8AC3E}">
        <p14:creationId xmlns:p14="http://schemas.microsoft.com/office/powerpoint/2010/main" val="30321893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www.uco.edu/offices/ucomm/images/pptwhite1024X768.jpg"/>
          <p:cNvPicPr>
            <a:picLocks noChangeAspect="1" noChangeArrowheads="1"/>
          </p:cNvPicPr>
          <p:nvPr/>
        </p:nvPicPr>
        <p:blipFill>
          <a:blip r:embed="rId3"/>
          <a:srcRect/>
          <a:stretch>
            <a:fillRect/>
          </a:stretch>
        </p:blipFill>
        <p:spPr bwMode="auto">
          <a:xfrm>
            <a:off x="473868" y="57150"/>
            <a:ext cx="11244263" cy="6743700"/>
          </a:xfrm>
          <a:prstGeom prst="rect">
            <a:avLst/>
          </a:prstGeom>
          <a:noFill/>
        </p:spPr>
      </p:pic>
      <p:sp>
        <p:nvSpPr>
          <p:cNvPr id="2" name="Title 1"/>
          <p:cNvSpPr>
            <a:spLocks noGrp="1"/>
          </p:cNvSpPr>
          <p:nvPr>
            <p:ph type="title"/>
          </p:nvPr>
        </p:nvSpPr>
        <p:spPr>
          <a:xfrm>
            <a:off x="670233" y="365125"/>
            <a:ext cx="11244263" cy="1325563"/>
          </a:xfrm>
        </p:spPr>
        <p:txBody>
          <a:bodyPr/>
          <a:lstStyle/>
          <a:p>
            <a:r>
              <a:rPr lang="en-US" dirty="0"/>
              <a:t>Theoretical Framework</a:t>
            </a:r>
            <a:endParaRPr lang="en-US" dirty="0">
              <a:uFillTx/>
            </a:endParaRPr>
          </a:p>
        </p:txBody>
      </p:sp>
      <p:sp>
        <p:nvSpPr>
          <p:cNvPr id="3" name="Content Placeholder 2"/>
          <p:cNvSpPr>
            <a:spLocks noGrp="1"/>
          </p:cNvSpPr>
          <p:nvPr>
            <p:ph idx="1"/>
          </p:nvPr>
        </p:nvSpPr>
        <p:spPr>
          <a:xfrm>
            <a:off x="993108" y="1567859"/>
            <a:ext cx="9734032" cy="4311650"/>
          </a:xfrm>
        </p:spPr>
        <p:txBody>
          <a:bodyPr>
            <a:normAutofit lnSpcReduction="10000"/>
          </a:bodyPr>
          <a:lstStyle/>
          <a:p>
            <a:pPr lvl="1"/>
            <a:r>
              <a:rPr lang="en-GB" dirty="0"/>
              <a:t>Opportunity cost: In developing countries that are often the hotspots for biodiversity, land is a capital asset and conservation efforts imply forgoing opportunities for economic growth and development (see </a:t>
            </a:r>
            <a:r>
              <a:rPr lang="en-GB" dirty="0" err="1"/>
              <a:t>Panayotou</a:t>
            </a:r>
            <a:r>
              <a:rPr lang="en-GB" dirty="0"/>
              <a:t>, 1994).</a:t>
            </a:r>
          </a:p>
          <a:p>
            <a:pPr lvl="1"/>
            <a:r>
              <a:rPr lang="en-GB" dirty="0"/>
              <a:t>Common property: From the perspective of developed countries, such hotspots are a global common-pool resource where the local or national governments are responsible for preservation </a:t>
            </a:r>
            <a:r>
              <a:rPr lang="en-GB" dirty="0" err="1"/>
              <a:t>endeavors</a:t>
            </a:r>
            <a:r>
              <a:rPr lang="en-GB" dirty="0"/>
              <a:t> that limit over-exploitation.</a:t>
            </a:r>
          </a:p>
          <a:p>
            <a:pPr lvl="1"/>
            <a:r>
              <a:rPr lang="en-GB" dirty="0"/>
              <a:t>This perspective suggests that managers focusing on the short-run may avoid initiatives on biodiversity whose advantages only become apparent in the long-run, particularly given the absence of clear linkages among specific initiatives and long-term impact on cost savings and benefits for biodiversity. </a:t>
            </a:r>
          </a:p>
        </p:txBody>
      </p:sp>
    </p:spTree>
    <p:extLst>
      <p:ext uri="{BB962C8B-B14F-4D97-AF65-F5344CB8AC3E}">
        <p14:creationId xmlns:p14="http://schemas.microsoft.com/office/powerpoint/2010/main" val="15242190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www.uco.edu/offices/ucomm/images/pptwhite1024X768.jpg"/>
          <p:cNvPicPr>
            <a:picLocks noChangeAspect="1" noChangeArrowheads="1"/>
          </p:cNvPicPr>
          <p:nvPr/>
        </p:nvPicPr>
        <p:blipFill>
          <a:blip r:embed="rId3"/>
          <a:srcRect/>
          <a:stretch>
            <a:fillRect/>
          </a:stretch>
        </p:blipFill>
        <p:spPr bwMode="auto">
          <a:xfrm>
            <a:off x="473868" y="57150"/>
            <a:ext cx="11244263" cy="6743700"/>
          </a:xfrm>
          <a:prstGeom prst="rect">
            <a:avLst/>
          </a:prstGeom>
          <a:noFill/>
        </p:spPr>
      </p:pic>
      <p:sp>
        <p:nvSpPr>
          <p:cNvPr id="2" name="Title 1"/>
          <p:cNvSpPr>
            <a:spLocks noGrp="1"/>
          </p:cNvSpPr>
          <p:nvPr>
            <p:ph type="title"/>
          </p:nvPr>
        </p:nvSpPr>
        <p:spPr>
          <a:xfrm>
            <a:off x="670233" y="365125"/>
            <a:ext cx="11244263" cy="1325563"/>
          </a:xfrm>
        </p:spPr>
        <p:txBody>
          <a:bodyPr/>
          <a:lstStyle/>
          <a:p>
            <a:r>
              <a:rPr lang="en-US" dirty="0"/>
              <a:t>Methodology</a:t>
            </a:r>
            <a:endParaRPr lang="en-US" dirty="0">
              <a:uFillTx/>
            </a:endParaRPr>
          </a:p>
        </p:txBody>
      </p:sp>
      <p:sp>
        <p:nvSpPr>
          <p:cNvPr id="3" name="Content Placeholder 2"/>
          <p:cNvSpPr>
            <a:spLocks noGrp="1"/>
          </p:cNvSpPr>
          <p:nvPr>
            <p:ph idx="1"/>
          </p:nvPr>
        </p:nvSpPr>
        <p:spPr>
          <a:xfrm>
            <a:off x="993108" y="1567859"/>
            <a:ext cx="9734032" cy="4311650"/>
          </a:xfrm>
        </p:spPr>
        <p:txBody>
          <a:bodyPr>
            <a:normAutofit/>
          </a:bodyPr>
          <a:lstStyle/>
          <a:p>
            <a:r>
              <a:rPr lang="en-GB" dirty="0"/>
              <a:t>Data for this study was collected using a systematic search of articles published on </a:t>
            </a:r>
            <a:r>
              <a:rPr lang="en-GB" i="1" dirty="0"/>
              <a:t>firm strategy/ policy </a:t>
            </a:r>
            <a:r>
              <a:rPr lang="en-GB" dirty="0"/>
              <a:t>and </a:t>
            </a:r>
            <a:r>
              <a:rPr lang="en-GB" i="1" dirty="0"/>
              <a:t>biodiversity loss </a:t>
            </a:r>
            <a:r>
              <a:rPr lang="en-GB" dirty="0"/>
              <a:t>in key journals between the years 2000 and 2019 inclusive.</a:t>
            </a:r>
          </a:p>
          <a:p>
            <a:r>
              <a:rPr lang="en-GB" dirty="0"/>
              <a:t>Undertakes an emic approach where concepts and explanatory frameworks emerge through a process of induction of the surveyed articles .</a:t>
            </a:r>
          </a:p>
          <a:p>
            <a:r>
              <a:rPr lang="en-GB" dirty="0"/>
              <a:t>This study provides a qualitative meta-synthesis to draw together data from multiple studies to enrich understandings of the drivers of policy adoption by firms to address biodiversity loss (as a separate issue from climate change)</a:t>
            </a:r>
          </a:p>
          <a:p>
            <a:endParaRPr lang="en-GB" dirty="0"/>
          </a:p>
        </p:txBody>
      </p:sp>
    </p:spTree>
    <p:extLst>
      <p:ext uri="{BB962C8B-B14F-4D97-AF65-F5344CB8AC3E}">
        <p14:creationId xmlns:p14="http://schemas.microsoft.com/office/powerpoint/2010/main" val="20722520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www.uco.edu/offices/ucomm/images/pptwhite1024X768.jpg"/>
          <p:cNvPicPr>
            <a:picLocks noChangeAspect="1" noChangeArrowheads="1"/>
          </p:cNvPicPr>
          <p:nvPr/>
        </p:nvPicPr>
        <p:blipFill>
          <a:blip r:embed="rId3"/>
          <a:srcRect/>
          <a:stretch>
            <a:fillRect/>
          </a:stretch>
        </p:blipFill>
        <p:spPr bwMode="auto">
          <a:xfrm>
            <a:off x="473868" y="0"/>
            <a:ext cx="11244263" cy="6743700"/>
          </a:xfrm>
          <a:prstGeom prst="rect">
            <a:avLst/>
          </a:prstGeom>
          <a:noFill/>
        </p:spPr>
      </p:pic>
      <p:graphicFrame>
        <p:nvGraphicFramePr>
          <p:cNvPr id="4" name="Content Placeholder 3">
            <a:extLst>
              <a:ext uri="{FF2B5EF4-FFF2-40B4-BE49-F238E27FC236}">
                <a16:creationId xmlns:a16="http://schemas.microsoft.com/office/drawing/2014/main" id="{8B3CCF0F-3B37-486A-B32C-0E5A2346997D}"/>
              </a:ext>
            </a:extLst>
          </p:cNvPr>
          <p:cNvGraphicFramePr>
            <a:graphicFrameLocks noGrp="1"/>
          </p:cNvGraphicFramePr>
          <p:nvPr>
            <p:ph idx="1"/>
            <p:extLst>
              <p:ext uri="{D42A27DB-BD31-4B8C-83A1-F6EECF244321}">
                <p14:modId xmlns:p14="http://schemas.microsoft.com/office/powerpoint/2010/main" val="420435667"/>
              </p:ext>
            </p:extLst>
          </p:nvPr>
        </p:nvGraphicFramePr>
        <p:xfrm>
          <a:off x="858981" y="114300"/>
          <a:ext cx="10669146" cy="5720298"/>
        </p:xfrm>
        <a:graphic>
          <a:graphicData uri="http://schemas.openxmlformats.org/drawingml/2006/table">
            <a:tbl>
              <a:tblPr/>
              <a:tblGrid>
                <a:gridCol w="1812393">
                  <a:extLst>
                    <a:ext uri="{9D8B030D-6E8A-4147-A177-3AD203B41FA5}">
                      <a16:colId xmlns:a16="http://schemas.microsoft.com/office/drawing/2014/main" val="3731934224"/>
                    </a:ext>
                  </a:extLst>
                </a:gridCol>
                <a:gridCol w="2872466">
                  <a:extLst>
                    <a:ext uri="{9D8B030D-6E8A-4147-A177-3AD203B41FA5}">
                      <a16:colId xmlns:a16="http://schemas.microsoft.com/office/drawing/2014/main" val="1452395289"/>
                    </a:ext>
                  </a:extLst>
                </a:gridCol>
                <a:gridCol w="2085947">
                  <a:extLst>
                    <a:ext uri="{9D8B030D-6E8A-4147-A177-3AD203B41FA5}">
                      <a16:colId xmlns:a16="http://schemas.microsoft.com/office/drawing/2014/main" val="3403541825"/>
                    </a:ext>
                  </a:extLst>
                </a:gridCol>
                <a:gridCol w="2256940">
                  <a:extLst>
                    <a:ext uri="{9D8B030D-6E8A-4147-A177-3AD203B41FA5}">
                      <a16:colId xmlns:a16="http://schemas.microsoft.com/office/drawing/2014/main" val="2495679080"/>
                    </a:ext>
                  </a:extLst>
                </a:gridCol>
                <a:gridCol w="1641400">
                  <a:extLst>
                    <a:ext uri="{9D8B030D-6E8A-4147-A177-3AD203B41FA5}">
                      <a16:colId xmlns:a16="http://schemas.microsoft.com/office/drawing/2014/main" val="432189161"/>
                    </a:ext>
                  </a:extLst>
                </a:gridCol>
              </a:tblGrid>
              <a:tr h="218224">
                <a:tc>
                  <a:txBody>
                    <a:bodyPr/>
                    <a:lstStyle/>
                    <a:p>
                      <a:pPr marL="0" marR="0">
                        <a:lnSpc>
                          <a:spcPct val="115000"/>
                        </a:lnSpc>
                        <a:spcBef>
                          <a:spcPts val="0"/>
                        </a:spcBef>
                        <a:spcAft>
                          <a:spcPts val="0"/>
                        </a:spcAft>
                      </a:pPr>
                      <a:r>
                        <a:rPr lang="en-US" sz="1200" b="1">
                          <a:solidFill>
                            <a:srgbClr val="222222"/>
                          </a:solidFill>
                          <a:effectLst/>
                          <a:highlight>
                            <a:srgbClr val="FFFFFF"/>
                          </a:highlight>
                          <a:latin typeface="Times New Roman" panose="02020603050405020304" pitchFamily="18" charset="0"/>
                          <a:ea typeface="Times New Roman" panose="02020603050405020304" pitchFamily="18" charset="0"/>
                        </a:rPr>
                        <a:t>Perspective</a:t>
                      </a:r>
                      <a:endParaRPr lang="en-US" sz="1200">
                        <a:effectLst/>
                        <a:latin typeface="Arial" panose="020B0604020202020204" pitchFamily="34" charset="0"/>
                        <a:ea typeface="Arial" panose="020B0604020202020204" pitchFamily="34" charset="0"/>
                      </a:endParaRPr>
                    </a:p>
                  </a:txBody>
                  <a:tcPr marL="10499" marR="10499" marT="10499" marB="104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1200" b="1">
                          <a:solidFill>
                            <a:srgbClr val="222222"/>
                          </a:solidFill>
                          <a:effectLst/>
                          <a:highlight>
                            <a:srgbClr val="FFFFFF"/>
                          </a:highlight>
                          <a:latin typeface="Times New Roman" panose="02020603050405020304" pitchFamily="18" charset="0"/>
                          <a:ea typeface="Times New Roman" panose="02020603050405020304" pitchFamily="18" charset="0"/>
                        </a:rPr>
                        <a:t>Initiatives</a:t>
                      </a:r>
                      <a:endParaRPr lang="en-US" sz="1200">
                        <a:effectLst/>
                        <a:latin typeface="Arial" panose="020B0604020202020204" pitchFamily="34" charset="0"/>
                        <a:ea typeface="Arial" panose="020B0604020202020204" pitchFamily="34" charset="0"/>
                      </a:endParaRPr>
                    </a:p>
                  </a:txBody>
                  <a:tcPr marL="10499" marR="10499" marT="10499" marB="104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1200" b="1">
                          <a:solidFill>
                            <a:srgbClr val="222222"/>
                          </a:solidFill>
                          <a:effectLst/>
                          <a:highlight>
                            <a:srgbClr val="FFFFFF"/>
                          </a:highlight>
                          <a:latin typeface="Times New Roman" panose="02020603050405020304" pitchFamily="18" charset="0"/>
                          <a:ea typeface="Times New Roman" panose="02020603050405020304" pitchFamily="18" charset="0"/>
                        </a:rPr>
                        <a:t>Challenges</a:t>
                      </a:r>
                      <a:endParaRPr lang="en-US" sz="1200">
                        <a:effectLst/>
                        <a:latin typeface="Arial" panose="020B0604020202020204" pitchFamily="34" charset="0"/>
                        <a:ea typeface="Arial" panose="020B0604020202020204" pitchFamily="34" charset="0"/>
                      </a:endParaRPr>
                    </a:p>
                  </a:txBody>
                  <a:tcPr marL="10499" marR="10499" marT="10499" marB="104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1200" b="1">
                          <a:solidFill>
                            <a:srgbClr val="222222"/>
                          </a:solidFill>
                          <a:effectLst/>
                          <a:highlight>
                            <a:srgbClr val="FFFFFF"/>
                          </a:highlight>
                          <a:latin typeface="Times New Roman" panose="02020603050405020304" pitchFamily="18" charset="0"/>
                          <a:ea typeface="Times New Roman" panose="02020603050405020304" pitchFamily="18" charset="0"/>
                        </a:rPr>
                        <a:t>Associated professional groups</a:t>
                      </a:r>
                      <a:endParaRPr lang="en-US" sz="1200">
                        <a:effectLst/>
                        <a:latin typeface="Arial" panose="020B0604020202020204" pitchFamily="34" charset="0"/>
                        <a:ea typeface="Arial" panose="020B0604020202020204" pitchFamily="34" charset="0"/>
                      </a:endParaRPr>
                    </a:p>
                  </a:txBody>
                  <a:tcPr marL="10499" marR="10499" marT="10499" marB="104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1200" b="1">
                          <a:solidFill>
                            <a:srgbClr val="222222"/>
                          </a:solidFill>
                          <a:effectLst/>
                          <a:highlight>
                            <a:srgbClr val="FFFFFF"/>
                          </a:highlight>
                          <a:latin typeface="Times New Roman" panose="02020603050405020304" pitchFamily="18" charset="0"/>
                          <a:ea typeface="Times New Roman" panose="02020603050405020304" pitchFamily="18" charset="0"/>
                        </a:rPr>
                        <a:t>Key studies</a:t>
                      </a:r>
                      <a:endParaRPr lang="en-US" sz="1200">
                        <a:effectLst/>
                        <a:latin typeface="Arial" panose="020B0604020202020204" pitchFamily="34" charset="0"/>
                        <a:ea typeface="Arial" panose="020B0604020202020204" pitchFamily="34" charset="0"/>
                      </a:endParaRPr>
                    </a:p>
                  </a:txBody>
                  <a:tcPr marL="10499" marR="10499" marT="10499" marB="104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575057620"/>
                  </a:ext>
                </a:extLst>
              </a:tr>
              <a:tr h="1274468">
                <a:tc>
                  <a:txBody>
                    <a:bodyPr/>
                    <a:lstStyle/>
                    <a:p>
                      <a:pPr marL="0" marR="0">
                        <a:lnSpc>
                          <a:spcPct val="115000"/>
                        </a:lnSpc>
                        <a:spcBef>
                          <a:spcPts val="0"/>
                        </a:spcBef>
                        <a:spcAft>
                          <a:spcPts val="0"/>
                        </a:spcAft>
                      </a:pPr>
                      <a:r>
                        <a:rPr lang="en-US" sz="1200" dirty="0">
                          <a:solidFill>
                            <a:srgbClr val="222222"/>
                          </a:solidFill>
                          <a:effectLst/>
                          <a:highlight>
                            <a:srgbClr val="FFFFFF"/>
                          </a:highlight>
                          <a:latin typeface="Times New Roman" panose="02020603050405020304" pitchFamily="18" charset="0"/>
                          <a:ea typeface="Times New Roman" panose="02020603050405020304" pitchFamily="18" charset="0"/>
                        </a:rPr>
                        <a:t>Firm strategy</a:t>
                      </a:r>
                      <a:endParaRPr lang="en-US" sz="1200" dirty="0">
                        <a:effectLst/>
                        <a:latin typeface="Arial" panose="020B0604020202020204" pitchFamily="34" charset="0"/>
                        <a:ea typeface="Arial" panose="020B0604020202020204" pitchFamily="34" charset="0"/>
                      </a:endParaRPr>
                    </a:p>
                  </a:txBody>
                  <a:tcPr marL="10499" marR="10499" marT="10499" marB="104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1200" dirty="0">
                          <a:solidFill>
                            <a:srgbClr val="222222"/>
                          </a:solidFill>
                          <a:effectLst/>
                          <a:highlight>
                            <a:srgbClr val="FFFFFF"/>
                          </a:highlight>
                          <a:latin typeface="Times New Roman" panose="02020603050405020304" pitchFamily="18" charset="0"/>
                          <a:ea typeface="Times New Roman" panose="02020603050405020304" pitchFamily="18" charset="0"/>
                        </a:rPr>
                        <a:t>Proactive environmental strategies leading to the development of unique</a:t>
                      </a:r>
                      <a:br>
                        <a:rPr lang="en-US" sz="1200" dirty="0">
                          <a:solidFill>
                            <a:srgbClr val="222222"/>
                          </a:solidFill>
                          <a:effectLst/>
                          <a:highlight>
                            <a:srgbClr val="FFFFFF"/>
                          </a:highlight>
                          <a:latin typeface="Times New Roman" panose="02020603050405020304" pitchFamily="18" charset="0"/>
                          <a:ea typeface="Times New Roman" panose="02020603050405020304" pitchFamily="18" charset="0"/>
                        </a:rPr>
                      </a:br>
                      <a:r>
                        <a:rPr lang="en-US" sz="1200" dirty="0">
                          <a:solidFill>
                            <a:srgbClr val="222222"/>
                          </a:solidFill>
                          <a:effectLst/>
                          <a:highlight>
                            <a:srgbClr val="FFFFFF"/>
                          </a:highlight>
                          <a:latin typeface="Times New Roman" panose="02020603050405020304" pitchFamily="18" charset="0"/>
                          <a:ea typeface="Times New Roman" panose="02020603050405020304" pitchFamily="18" charset="0"/>
                        </a:rPr>
                        <a:t>competitively valuable organizational capabilities like stakeholder integration, higher-order learning and continuous innovation</a:t>
                      </a:r>
                      <a:endParaRPr lang="en-US" sz="1200" dirty="0">
                        <a:effectLst/>
                        <a:latin typeface="Arial" panose="020B0604020202020204" pitchFamily="34" charset="0"/>
                        <a:ea typeface="Arial" panose="020B0604020202020204" pitchFamily="34" charset="0"/>
                      </a:endParaRPr>
                    </a:p>
                  </a:txBody>
                  <a:tcPr marL="10499" marR="10499" marT="10499" marB="104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1200">
                          <a:solidFill>
                            <a:srgbClr val="222222"/>
                          </a:solidFill>
                          <a:effectLst/>
                          <a:highlight>
                            <a:srgbClr val="FFFFFF"/>
                          </a:highlight>
                          <a:latin typeface="Times New Roman" panose="02020603050405020304" pitchFamily="18" charset="0"/>
                          <a:ea typeface="Times New Roman" panose="02020603050405020304" pitchFamily="18" charset="0"/>
                        </a:rPr>
                        <a:t>Unclear evidence on linkages among number and type of environmental practices adopted and long-term cost-savings. </a:t>
                      </a:r>
                      <a:endParaRPr lang="en-US" sz="1200">
                        <a:effectLst/>
                        <a:latin typeface="Arial" panose="020B0604020202020204" pitchFamily="34" charset="0"/>
                        <a:ea typeface="Arial" panose="020B0604020202020204" pitchFamily="34" charset="0"/>
                      </a:endParaRPr>
                    </a:p>
                    <a:p>
                      <a:pPr marL="0" marR="0">
                        <a:lnSpc>
                          <a:spcPct val="115000"/>
                        </a:lnSpc>
                        <a:spcBef>
                          <a:spcPts val="0"/>
                        </a:spcBef>
                        <a:spcAft>
                          <a:spcPts val="0"/>
                        </a:spcAft>
                      </a:pPr>
                      <a:r>
                        <a:rPr lang="en-US" sz="1200">
                          <a:solidFill>
                            <a:srgbClr val="222222"/>
                          </a:solidFill>
                          <a:effectLst/>
                          <a:highlight>
                            <a:srgbClr val="FFFFFF"/>
                          </a:highlight>
                          <a:latin typeface="Times New Roman" panose="02020603050405020304" pitchFamily="18" charset="0"/>
                          <a:ea typeface="Times New Roman" panose="02020603050405020304" pitchFamily="18" charset="0"/>
                        </a:rPr>
                        <a:t>Need to reduce uncertainty within and among model projections</a:t>
                      </a:r>
                      <a:endParaRPr lang="en-US" sz="1200">
                        <a:effectLst/>
                        <a:latin typeface="Arial" panose="020B0604020202020204" pitchFamily="34" charset="0"/>
                        <a:ea typeface="Arial" panose="020B0604020202020204" pitchFamily="34" charset="0"/>
                      </a:endParaRPr>
                    </a:p>
                  </a:txBody>
                  <a:tcPr marL="10499" marR="10499" marT="10499" marB="104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1200" dirty="0">
                          <a:solidFill>
                            <a:srgbClr val="222222"/>
                          </a:solidFill>
                          <a:effectLst/>
                          <a:highlight>
                            <a:srgbClr val="FFFFFF"/>
                          </a:highlight>
                          <a:latin typeface="Times New Roman" panose="02020603050405020304" pitchFamily="18" charset="0"/>
                          <a:ea typeface="Times New Roman" panose="02020603050405020304" pitchFamily="18" charset="0"/>
                        </a:rPr>
                        <a:t>Firm executives, managers, business leaders, management scholars</a:t>
                      </a:r>
                      <a:endParaRPr lang="en-US" sz="1200" dirty="0">
                        <a:effectLst/>
                        <a:latin typeface="Arial" panose="020B0604020202020204" pitchFamily="34" charset="0"/>
                        <a:ea typeface="Arial" panose="020B0604020202020204" pitchFamily="34" charset="0"/>
                      </a:endParaRPr>
                    </a:p>
                  </a:txBody>
                  <a:tcPr marL="10499" marR="10499" marT="10499" marB="104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1200" dirty="0">
                          <a:solidFill>
                            <a:srgbClr val="222222"/>
                          </a:solidFill>
                          <a:effectLst/>
                          <a:highlight>
                            <a:srgbClr val="FFFFFF"/>
                          </a:highlight>
                          <a:latin typeface="Times New Roman" panose="02020603050405020304" pitchFamily="18" charset="0"/>
                          <a:ea typeface="Times New Roman" panose="02020603050405020304" pitchFamily="18" charset="0"/>
                        </a:rPr>
                        <a:t>Hart &amp; Ahuja (1996); Sharma &amp; Vredenburg (1998); </a:t>
                      </a:r>
                      <a:r>
                        <a:rPr lang="en-US" sz="1200" dirty="0">
                          <a:solidFill>
                            <a:srgbClr val="222222"/>
                          </a:solidFill>
                          <a:effectLst/>
                          <a:latin typeface="Times New Roman" panose="02020603050405020304" pitchFamily="18" charset="0"/>
                          <a:ea typeface="Times New Roman" panose="02020603050405020304" pitchFamily="18" charset="0"/>
                        </a:rPr>
                        <a:t>Pereira (2010)</a:t>
                      </a:r>
                      <a:endParaRPr lang="en-US" sz="1200" dirty="0">
                        <a:effectLst/>
                        <a:latin typeface="Arial" panose="020B0604020202020204" pitchFamily="34" charset="0"/>
                        <a:ea typeface="Arial" panose="020B0604020202020204" pitchFamily="34" charset="0"/>
                      </a:endParaRPr>
                    </a:p>
                  </a:txBody>
                  <a:tcPr marL="10499" marR="10499" marT="10499" marB="104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262182832"/>
                  </a:ext>
                </a:extLst>
              </a:tr>
              <a:tr h="2119462">
                <a:tc>
                  <a:txBody>
                    <a:bodyPr/>
                    <a:lstStyle/>
                    <a:p>
                      <a:pPr marL="0" marR="0">
                        <a:lnSpc>
                          <a:spcPct val="115000"/>
                        </a:lnSpc>
                        <a:spcBef>
                          <a:spcPts val="0"/>
                        </a:spcBef>
                        <a:spcAft>
                          <a:spcPts val="0"/>
                        </a:spcAft>
                      </a:pPr>
                      <a:r>
                        <a:rPr lang="en-US" sz="1200">
                          <a:solidFill>
                            <a:srgbClr val="222222"/>
                          </a:solidFill>
                          <a:effectLst/>
                          <a:highlight>
                            <a:srgbClr val="FFFFFF"/>
                          </a:highlight>
                          <a:latin typeface="Times New Roman" panose="02020603050405020304" pitchFamily="18" charset="0"/>
                          <a:ea typeface="Times New Roman" panose="02020603050405020304" pitchFamily="18" charset="0"/>
                        </a:rPr>
                        <a:t>Financial/ Economic theory</a:t>
                      </a:r>
                      <a:endParaRPr lang="en-US" sz="1200">
                        <a:effectLst/>
                        <a:latin typeface="Arial" panose="020B0604020202020204" pitchFamily="34" charset="0"/>
                        <a:ea typeface="Arial" panose="020B0604020202020204" pitchFamily="34" charset="0"/>
                      </a:endParaRPr>
                    </a:p>
                  </a:txBody>
                  <a:tcPr marL="10499" marR="10499" marT="10499" marB="104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1200" dirty="0">
                          <a:solidFill>
                            <a:srgbClr val="222222"/>
                          </a:solidFill>
                          <a:effectLst/>
                          <a:highlight>
                            <a:srgbClr val="FFFFFF"/>
                          </a:highlight>
                          <a:latin typeface="Times New Roman" panose="02020603050405020304" pitchFamily="18" charset="0"/>
                          <a:ea typeface="Times New Roman" panose="02020603050405020304" pitchFamily="18" charset="0"/>
                        </a:rPr>
                        <a:t>Win-lose perspective: </a:t>
                      </a:r>
                      <a:r>
                        <a:rPr lang="en-US" sz="1200" dirty="0">
                          <a:solidFill>
                            <a:srgbClr val="222222"/>
                          </a:solidFill>
                          <a:effectLst/>
                          <a:latin typeface="Times New Roman" panose="02020603050405020304" pitchFamily="18" charset="0"/>
                          <a:ea typeface="Times New Roman" panose="02020603050405020304" pitchFamily="18" charset="0"/>
                        </a:rPr>
                        <a:t>firms cannot ignore their negative </a:t>
                      </a:r>
                      <a:endParaRPr lang="en-US" sz="1200" dirty="0">
                        <a:effectLst/>
                        <a:latin typeface="Arial" panose="020B0604020202020204" pitchFamily="34" charset="0"/>
                        <a:ea typeface="Arial" panose="020B0604020202020204" pitchFamily="34" charset="0"/>
                      </a:endParaRPr>
                    </a:p>
                    <a:p>
                      <a:pPr marL="0" marR="0">
                        <a:lnSpc>
                          <a:spcPct val="115000"/>
                        </a:lnSpc>
                        <a:spcBef>
                          <a:spcPts val="0"/>
                        </a:spcBef>
                        <a:spcAft>
                          <a:spcPts val="0"/>
                        </a:spcAft>
                      </a:pPr>
                      <a:r>
                        <a:rPr lang="en-US" sz="1200" dirty="0">
                          <a:solidFill>
                            <a:srgbClr val="222222"/>
                          </a:solidFill>
                          <a:effectLst/>
                          <a:latin typeface="Times New Roman" panose="02020603050405020304" pitchFamily="18" charset="0"/>
                          <a:ea typeface="Times New Roman" panose="02020603050405020304" pitchFamily="18" charset="0"/>
                        </a:rPr>
                        <a:t>externalities without risking losing their social legitimacy.</a:t>
                      </a:r>
                      <a:endParaRPr lang="en-US" sz="1200" dirty="0">
                        <a:effectLst/>
                        <a:latin typeface="Arial" panose="020B0604020202020204" pitchFamily="34" charset="0"/>
                        <a:ea typeface="Arial" panose="020B0604020202020204" pitchFamily="34" charset="0"/>
                      </a:endParaRPr>
                    </a:p>
                    <a:p>
                      <a:pPr marL="0" marR="0">
                        <a:lnSpc>
                          <a:spcPct val="115000"/>
                        </a:lnSpc>
                        <a:spcBef>
                          <a:spcPts val="0"/>
                        </a:spcBef>
                        <a:spcAft>
                          <a:spcPts val="0"/>
                        </a:spcAft>
                      </a:pPr>
                      <a:r>
                        <a:rPr lang="en-US" sz="1200" dirty="0">
                          <a:solidFill>
                            <a:srgbClr val="222222"/>
                          </a:solidFill>
                          <a:effectLst/>
                          <a:highlight>
                            <a:srgbClr val="FFFFFF"/>
                          </a:highlight>
                          <a:latin typeface="Times New Roman" panose="02020603050405020304" pitchFamily="18" charset="0"/>
                          <a:ea typeface="Times New Roman" panose="02020603050405020304" pitchFamily="18" charset="0"/>
                        </a:rPr>
                        <a:t>Win-win perspective: </a:t>
                      </a:r>
                      <a:r>
                        <a:rPr lang="en-US" sz="1200" dirty="0">
                          <a:solidFill>
                            <a:srgbClr val="222222"/>
                          </a:solidFill>
                          <a:effectLst/>
                          <a:latin typeface="Times New Roman" panose="02020603050405020304" pitchFamily="18" charset="0"/>
                          <a:ea typeface="Times New Roman" panose="02020603050405020304" pitchFamily="18" charset="0"/>
                        </a:rPr>
                        <a:t>Firms’ adoption of environmental actions includes benefits like reductions in energy and material consumption, improvement of corporate</a:t>
                      </a:r>
                      <a:endParaRPr lang="en-US" sz="1200" dirty="0">
                        <a:effectLst/>
                        <a:latin typeface="Arial" panose="020B0604020202020204" pitchFamily="34" charset="0"/>
                        <a:ea typeface="Arial" panose="020B0604020202020204" pitchFamily="34" charset="0"/>
                      </a:endParaRPr>
                    </a:p>
                    <a:p>
                      <a:pPr marL="0" marR="0">
                        <a:lnSpc>
                          <a:spcPct val="115000"/>
                        </a:lnSpc>
                        <a:spcBef>
                          <a:spcPts val="0"/>
                        </a:spcBef>
                        <a:spcAft>
                          <a:spcPts val="0"/>
                        </a:spcAft>
                      </a:pPr>
                      <a:r>
                        <a:rPr lang="en-US" sz="1200" dirty="0">
                          <a:solidFill>
                            <a:srgbClr val="222222"/>
                          </a:solidFill>
                          <a:effectLst/>
                          <a:latin typeface="Times New Roman" panose="02020603050405020304" pitchFamily="18" charset="0"/>
                          <a:ea typeface="Times New Roman" panose="02020603050405020304" pitchFamily="18" charset="0"/>
                        </a:rPr>
                        <a:t>image, access to new markets as well as technological and organizational innovations.</a:t>
                      </a:r>
                      <a:endParaRPr lang="en-US" sz="1200" dirty="0">
                        <a:effectLst/>
                        <a:latin typeface="Arial" panose="020B0604020202020204" pitchFamily="34" charset="0"/>
                        <a:ea typeface="Arial" panose="020B0604020202020204" pitchFamily="34" charset="0"/>
                      </a:endParaRPr>
                    </a:p>
                  </a:txBody>
                  <a:tcPr marL="10499" marR="10499" marT="10499" marB="104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1200" dirty="0">
                          <a:solidFill>
                            <a:srgbClr val="222222"/>
                          </a:solidFill>
                          <a:effectLst/>
                          <a:highlight>
                            <a:srgbClr val="FFFFFF"/>
                          </a:highlight>
                          <a:latin typeface="Times New Roman" panose="02020603050405020304" pitchFamily="18" charset="0"/>
                          <a:ea typeface="Times New Roman" panose="02020603050405020304" pitchFamily="18" charset="0"/>
                        </a:rPr>
                        <a:t>Estimates on long-term cost-benefits of undertaking actions to prevent biodiversity loss are very difficult to calculate.</a:t>
                      </a:r>
                      <a:endParaRPr lang="en-US" sz="1200" dirty="0">
                        <a:effectLst/>
                        <a:latin typeface="Arial" panose="020B0604020202020204" pitchFamily="34" charset="0"/>
                        <a:ea typeface="Arial" panose="020B0604020202020204" pitchFamily="34" charset="0"/>
                      </a:endParaRPr>
                    </a:p>
                    <a:p>
                      <a:pPr marL="0" marR="0">
                        <a:lnSpc>
                          <a:spcPct val="115000"/>
                        </a:lnSpc>
                        <a:spcBef>
                          <a:spcPts val="0"/>
                        </a:spcBef>
                        <a:spcAft>
                          <a:spcPts val="0"/>
                        </a:spcAft>
                      </a:pPr>
                      <a:r>
                        <a:rPr lang="en-US" sz="1200" dirty="0">
                          <a:solidFill>
                            <a:srgbClr val="222222"/>
                          </a:solidFill>
                          <a:effectLst/>
                          <a:highlight>
                            <a:srgbClr val="FFFFFF"/>
                          </a:highlight>
                          <a:latin typeface="Times New Roman" panose="02020603050405020304" pitchFamily="18" charset="0"/>
                          <a:ea typeface="Times New Roman" panose="02020603050405020304" pitchFamily="18" charset="0"/>
                        </a:rPr>
                        <a:t>Short-termism often prevents managers from adopting such practices or employing them substantively instead of symbolically.</a:t>
                      </a:r>
                      <a:endParaRPr lang="en-US" sz="1200" dirty="0">
                        <a:effectLst/>
                        <a:latin typeface="Arial" panose="020B0604020202020204" pitchFamily="34" charset="0"/>
                        <a:ea typeface="Arial" panose="020B0604020202020204" pitchFamily="34" charset="0"/>
                      </a:endParaRPr>
                    </a:p>
                    <a:p>
                      <a:pPr marL="0" marR="0">
                        <a:lnSpc>
                          <a:spcPct val="115000"/>
                        </a:lnSpc>
                        <a:spcBef>
                          <a:spcPts val="0"/>
                        </a:spcBef>
                        <a:spcAft>
                          <a:spcPts val="0"/>
                        </a:spcAft>
                      </a:pPr>
                      <a:r>
                        <a:rPr lang="en-US" sz="1200" dirty="0">
                          <a:solidFill>
                            <a:srgbClr val="222222"/>
                          </a:solidFill>
                          <a:effectLst/>
                          <a:highlight>
                            <a:srgbClr val="FFFFFF"/>
                          </a:highlight>
                          <a:latin typeface="Times New Roman" panose="02020603050405020304" pitchFamily="18" charset="0"/>
                          <a:ea typeface="Times New Roman" panose="02020603050405020304" pitchFamily="18" charset="0"/>
                        </a:rPr>
                        <a:t> </a:t>
                      </a:r>
                      <a:endParaRPr lang="en-US" sz="1200" dirty="0">
                        <a:effectLst/>
                        <a:latin typeface="Arial" panose="020B0604020202020204" pitchFamily="34" charset="0"/>
                        <a:ea typeface="Arial" panose="020B0604020202020204" pitchFamily="34" charset="0"/>
                      </a:endParaRPr>
                    </a:p>
                  </a:txBody>
                  <a:tcPr marL="10499" marR="10499" marT="10499" marB="104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1200">
                          <a:solidFill>
                            <a:srgbClr val="222222"/>
                          </a:solidFill>
                          <a:effectLst/>
                          <a:highlight>
                            <a:srgbClr val="FFFFFF"/>
                          </a:highlight>
                          <a:latin typeface="Times New Roman" panose="02020603050405020304" pitchFamily="18" charset="0"/>
                          <a:ea typeface="Times New Roman" panose="02020603050405020304" pitchFamily="18" charset="0"/>
                        </a:rPr>
                        <a:t>Economists; financial analysts; ecological economists</a:t>
                      </a:r>
                      <a:endParaRPr lang="en-US" sz="1200">
                        <a:effectLst/>
                        <a:latin typeface="Arial" panose="020B0604020202020204" pitchFamily="34" charset="0"/>
                        <a:ea typeface="Arial" panose="020B0604020202020204" pitchFamily="34" charset="0"/>
                      </a:endParaRPr>
                    </a:p>
                  </a:txBody>
                  <a:tcPr marL="10499" marR="10499" marT="10499" marB="104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1200">
                          <a:solidFill>
                            <a:srgbClr val="222222"/>
                          </a:solidFill>
                          <a:effectLst/>
                          <a:highlight>
                            <a:srgbClr val="FFFFFF"/>
                          </a:highlight>
                          <a:latin typeface="Times New Roman" panose="02020603050405020304" pitchFamily="18" charset="0"/>
                          <a:ea typeface="Times New Roman" panose="02020603050405020304" pitchFamily="18" charset="0"/>
                        </a:rPr>
                        <a:t>Boyd &amp; McCelland (1999); Houdet et al. (2012); Porter &amp; van de Linde (1995)</a:t>
                      </a:r>
                      <a:endParaRPr lang="en-US" sz="1200">
                        <a:effectLst/>
                        <a:latin typeface="Arial" panose="020B0604020202020204" pitchFamily="34" charset="0"/>
                        <a:ea typeface="Arial" panose="020B0604020202020204" pitchFamily="34" charset="0"/>
                      </a:endParaRPr>
                    </a:p>
                  </a:txBody>
                  <a:tcPr marL="10499" marR="10499" marT="10499" marB="104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203482079"/>
                  </a:ext>
                </a:extLst>
              </a:tr>
              <a:tr h="1063218">
                <a:tc>
                  <a:txBody>
                    <a:bodyPr/>
                    <a:lstStyle/>
                    <a:p>
                      <a:pPr marL="0" marR="0">
                        <a:lnSpc>
                          <a:spcPct val="115000"/>
                        </a:lnSpc>
                        <a:spcBef>
                          <a:spcPts val="0"/>
                        </a:spcBef>
                        <a:spcAft>
                          <a:spcPts val="0"/>
                        </a:spcAft>
                      </a:pPr>
                      <a:r>
                        <a:rPr lang="en-US" sz="1200">
                          <a:solidFill>
                            <a:srgbClr val="222222"/>
                          </a:solidFill>
                          <a:effectLst/>
                          <a:highlight>
                            <a:srgbClr val="FFFFFF"/>
                          </a:highlight>
                          <a:latin typeface="Times New Roman" panose="02020603050405020304" pitchFamily="18" charset="0"/>
                          <a:ea typeface="Times New Roman" panose="02020603050405020304" pitchFamily="18" charset="0"/>
                        </a:rPr>
                        <a:t>Environmentalist viewpoint</a:t>
                      </a:r>
                      <a:endParaRPr lang="en-US" sz="1200">
                        <a:effectLst/>
                        <a:latin typeface="Arial" panose="020B0604020202020204" pitchFamily="34" charset="0"/>
                        <a:ea typeface="Arial" panose="020B0604020202020204" pitchFamily="34" charset="0"/>
                      </a:endParaRPr>
                    </a:p>
                  </a:txBody>
                  <a:tcPr marL="10499" marR="10499" marT="10499" marB="104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1200">
                          <a:solidFill>
                            <a:srgbClr val="222222"/>
                          </a:solidFill>
                          <a:effectLst/>
                          <a:highlight>
                            <a:srgbClr val="FFFFFF"/>
                          </a:highlight>
                          <a:latin typeface="Times New Roman" panose="02020603050405020304" pitchFamily="18" charset="0"/>
                          <a:ea typeface="Times New Roman" panose="02020603050405020304" pitchFamily="18" charset="0"/>
                        </a:rPr>
                        <a:t>Increasing conservation efforts of high-biodiversity areas like coral reefs and rainforests; restoring habitats, creating protected areas (“biodiversity parks”), and practicing sustainable agriculture.</a:t>
                      </a:r>
                      <a:endParaRPr lang="en-US" sz="1200">
                        <a:effectLst/>
                        <a:latin typeface="Arial" panose="020B0604020202020204" pitchFamily="34" charset="0"/>
                        <a:ea typeface="Arial" panose="020B0604020202020204" pitchFamily="34" charset="0"/>
                      </a:endParaRPr>
                    </a:p>
                  </a:txBody>
                  <a:tcPr marL="10499" marR="10499" marT="10499" marB="104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1200" dirty="0">
                          <a:solidFill>
                            <a:srgbClr val="222222"/>
                          </a:solidFill>
                          <a:effectLst/>
                          <a:highlight>
                            <a:srgbClr val="FFFFFF"/>
                          </a:highlight>
                          <a:latin typeface="Times New Roman" panose="02020603050405020304" pitchFamily="18" charset="0"/>
                          <a:ea typeface="Times New Roman" panose="02020603050405020304" pitchFamily="18" charset="0"/>
                        </a:rPr>
                        <a:t>Best practices to protect biodiversity outlined by environmentalists are often difficult to implement due to financial, regulatory and technical constraints.</a:t>
                      </a:r>
                      <a:endParaRPr lang="en-US" sz="1200" dirty="0">
                        <a:effectLst/>
                        <a:latin typeface="Arial" panose="020B0604020202020204" pitchFamily="34" charset="0"/>
                        <a:ea typeface="Arial" panose="020B0604020202020204" pitchFamily="34" charset="0"/>
                      </a:endParaRPr>
                    </a:p>
                  </a:txBody>
                  <a:tcPr marL="10499" marR="10499" marT="10499" marB="104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1200" dirty="0">
                          <a:solidFill>
                            <a:srgbClr val="222222"/>
                          </a:solidFill>
                          <a:effectLst/>
                          <a:highlight>
                            <a:srgbClr val="FFFFFF"/>
                          </a:highlight>
                          <a:latin typeface="Times New Roman" panose="02020603050405020304" pitchFamily="18" charset="0"/>
                          <a:ea typeface="Times New Roman" panose="02020603050405020304" pitchFamily="18" charset="0"/>
                        </a:rPr>
                        <a:t>Biologists, ecologists, conservation scientists</a:t>
                      </a:r>
                      <a:endParaRPr lang="en-US" sz="1200" dirty="0">
                        <a:effectLst/>
                        <a:latin typeface="Arial" panose="020B0604020202020204" pitchFamily="34" charset="0"/>
                        <a:ea typeface="Arial" panose="020B0604020202020204" pitchFamily="34" charset="0"/>
                      </a:endParaRPr>
                    </a:p>
                  </a:txBody>
                  <a:tcPr marL="10499" marR="10499" marT="10499" marB="104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1200" dirty="0" err="1">
                          <a:solidFill>
                            <a:srgbClr val="222222"/>
                          </a:solidFill>
                          <a:effectLst/>
                          <a:highlight>
                            <a:srgbClr val="FFFFFF"/>
                          </a:highlight>
                          <a:latin typeface="Times New Roman" panose="02020603050405020304" pitchFamily="18" charset="0"/>
                          <a:ea typeface="Times New Roman" panose="02020603050405020304" pitchFamily="18" charset="0"/>
                        </a:rPr>
                        <a:t>Bulte</a:t>
                      </a:r>
                      <a:r>
                        <a:rPr lang="en-US" sz="1200" dirty="0">
                          <a:solidFill>
                            <a:srgbClr val="222222"/>
                          </a:solidFill>
                          <a:effectLst/>
                          <a:highlight>
                            <a:srgbClr val="FFFFFF"/>
                          </a:highlight>
                          <a:latin typeface="Times New Roman" panose="02020603050405020304" pitchFamily="18" charset="0"/>
                          <a:ea typeface="Times New Roman" panose="02020603050405020304" pitchFamily="18" charset="0"/>
                        </a:rPr>
                        <a:t> &amp; Van </a:t>
                      </a:r>
                      <a:r>
                        <a:rPr lang="en-US" sz="1200" dirty="0" err="1">
                          <a:solidFill>
                            <a:srgbClr val="222222"/>
                          </a:solidFill>
                          <a:effectLst/>
                          <a:highlight>
                            <a:srgbClr val="FFFFFF"/>
                          </a:highlight>
                          <a:latin typeface="Times New Roman" panose="02020603050405020304" pitchFamily="18" charset="0"/>
                          <a:ea typeface="Times New Roman" panose="02020603050405020304" pitchFamily="18" charset="0"/>
                        </a:rPr>
                        <a:t>Kooten</a:t>
                      </a:r>
                      <a:r>
                        <a:rPr lang="en-US" sz="1200" dirty="0">
                          <a:solidFill>
                            <a:srgbClr val="222222"/>
                          </a:solidFill>
                          <a:effectLst/>
                          <a:highlight>
                            <a:srgbClr val="FFFFFF"/>
                          </a:highlight>
                          <a:latin typeface="Times New Roman" panose="02020603050405020304" pitchFamily="18" charset="0"/>
                          <a:ea typeface="Times New Roman" panose="02020603050405020304" pitchFamily="18" charset="0"/>
                        </a:rPr>
                        <a:t> (2000); Christie &amp; White (2007)</a:t>
                      </a:r>
                      <a:endParaRPr lang="en-US" sz="1200" dirty="0">
                        <a:effectLst/>
                        <a:latin typeface="Arial" panose="020B0604020202020204" pitchFamily="34" charset="0"/>
                        <a:ea typeface="Arial" panose="020B0604020202020204" pitchFamily="34" charset="0"/>
                      </a:endParaRPr>
                    </a:p>
                  </a:txBody>
                  <a:tcPr marL="10499" marR="10499" marT="10499" marB="104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072251196"/>
                  </a:ext>
                </a:extLst>
              </a:tr>
              <a:tr h="640722">
                <a:tc>
                  <a:txBody>
                    <a:bodyPr/>
                    <a:lstStyle/>
                    <a:p>
                      <a:pPr marL="0" marR="0">
                        <a:lnSpc>
                          <a:spcPct val="115000"/>
                        </a:lnSpc>
                        <a:spcBef>
                          <a:spcPts val="0"/>
                        </a:spcBef>
                        <a:spcAft>
                          <a:spcPts val="0"/>
                        </a:spcAft>
                      </a:pPr>
                      <a:r>
                        <a:rPr lang="en-US" sz="1200">
                          <a:solidFill>
                            <a:srgbClr val="222222"/>
                          </a:solidFill>
                          <a:effectLst/>
                          <a:highlight>
                            <a:srgbClr val="FFFFFF"/>
                          </a:highlight>
                          <a:latin typeface="Times New Roman" panose="02020603050405020304" pitchFamily="18" charset="0"/>
                          <a:ea typeface="Times New Roman" panose="02020603050405020304" pitchFamily="18" charset="0"/>
                        </a:rPr>
                        <a:t>Social Movement perspective</a:t>
                      </a:r>
                      <a:endParaRPr lang="en-US" sz="1200">
                        <a:effectLst/>
                        <a:latin typeface="Arial" panose="020B0604020202020204" pitchFamily="34" charset="0"/>
                        <a:ea typeface="Arial" panose="020B0604020202020204" pitchFamily="34" charset="0"/>
                      </a:endParaRPr>
                    </a:p>
                  </a:txBody>
                  <a:tcPr marL="10499" marR="10499" marT="10499" marB="104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1200">
                          <a:solidFill>
                            <a:srgbClr val="222222"/>
                          </a:solidFill>
                          <a:effectLst/>
                          <a:latin typeface="Times New Roman" panose="02020603050405020304" pitchFamily="18" charset="0"/>
                          <a:ea typeface="Times New Roman" panose="02020603050405020304" pitchFamily="18" charset="0"/>
                        </a:rPr>
                        <a:t>Territorial defense, and some measure of social, cultural and</a:t>
                      </a:r>
                      <a:endParaRPr lang="en-US" sz="1200">
                        <a:effectLst/>
                        <a:latin typeface="Arial" panose="020B0604020202020204" pitchFamily="34" charset="0"/>
                        <a:ea typeface="Arial" panose="020B0604020202020204" pitchFamily="34" charset="0"/>
                      </a:endParaRPr>
                    </a:p>
                    <a:p>
                      <a:pPr marL="0" marR="0">
                        <a:lnSpc>
                          <a:spcPct val="115000"/>
                        </a:lnSpc>
                        <a:spcBef>
                          <a:spcPts val="0"/>
                        </a:spcBef>
                        <a:spcAft>
                          <a:spcPts val="0"/>
                        </a:spcAft>
                      </a:pPr>
                      <a:r>
                        <a:rPr lang="en-US" sz="1200">
                          <a:solidFill>
                            <a:srgbClr val="222222"/>
                          </a:solidFill>
                          <a:effectLst/>
                          <a:latin typeface="Times New Roman" panose="02020603050405020304" pitchFamily="18" charset="0"/>
                          <a:ea typeface="Times New Roman" panose="02020603050405020304" pitchFamily="18" charset="0"/>
                        </a:rPr>
                        <a:t>political autonomy</a:t>
                      </a:r>
                      <a:endParaRPr lang="en-US" sz="1200">
                        <a:effectLst/>
                        <a:latin typeface="Arial" panose="020B0604020202020204" pitchFamily="34" charset="0"/>
                        <a:ea typeface="Arial" panose="020B0604020202020204" pitchFamily="34" charset="0"/>
                      </a:endParaRPr>
                    </a:p>
                  </a:txBody>
                  <a:tcPr marL="10499" marR="10499" marT="10499" marB="104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1200">
                          <a:solidFill>
                            <a:srgbClr val="222222"/>
                          </a:solidFill>
                          <a:effectLst/>
                          <a:highlight>
                            <a:srgbClr val="FFFFFF"/>
                          </a:highlight>
                          <a:latin typeface="Times New Roman" panose="02020603050405020304" pitchFamily="18" charset="0"/>
                          <a:ea typeface="Times New Roman" panose="02020603050405020304" pitchFamily="18" charset="0"/>
                        </a:rPr>
                        <a:t>“Local” concerns are often neglected at the national and global levels.</a:t>
                      </a:r>
                      <a:endParaRPr lang="en-US" sz="1200">
                        <a:effectLst/>
                        <a:latin typeface="Arial" panose="020B0604020202020204" pitchFamily="34" charset="0"/>
                        <a:ea typeface="Arial" panose="020B0604020202020204" pitchFamily="34" charset="0"/>
                      </a:endParaRPr>
                    </a:p>
                  </a:txBody>
                  <a:tcPr marL="10499" marR="10499" marT="10499" marB="104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1200" dirty="0">
                          <a:solidFill>
                            <a:srgbClr val="222222"/>
                          </a:solidFill>
                          <a:effectLst/>
                          <a:highlight>
                            <a:srgbClr val="FFFFFF"/>
                          </a:highlight>
                          <a:latin typeface="Times New Roman" panose="02020603050405020304" pitchFamily="18" charset="0"/>
                          <a:ea typeface="Times New Roman" panose="02020603050405020304" pitchFamily="18" charset="0"/>
                        </a:rPr>
                        <a:t>Activists, often part of movements in biodiversity rich regions</a:t>
                      </a:r>
                      <a:endParaRPr lang="en-US" sz="1200" dirty="0">
                        <a:effectLst/>
                        <a:latin typeface="Arial" panose="020B0604020202020204" pitchFamily="34" charset="0"/>
                        <a:ea typeface="Arial" panose="020B0604020202020204" pitchFamily="34" charset="0"/>
                      </a:endParaRPr>
                    </a:p>
                  </a:txBody>
                  <a:tcPr marL="10499" marR="10499" marT="10499" marB="104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1200" dirty="0">
                          <a:solidFill>
                            <a:srgbClr val="222222"/>
                          </a:solidFill>
                          <a:effectLst/>
                          <a:highlight>
                            <a:srgbClr val="FFFFFF"/>
                          </a:highlight>
                          <a:latin typeface="Times New Roman" panose="02020603050405020304" pitchFamily="18" charset="0"/>
                          <a:ea typeface="Times New Roman" panose="02020603050405020304" pitchFamily="18" charset="0"/>
                        </a:rPr>
                        <a:t>Escobar (1998); Tolly (2004)</a:t>
                      </a:r>
                      <a:endParaRPr lang="en-US" sz="1200" dirty="0">
                        <a:effectLst/>
                        <a:latin typeface="Arial" panose="020B0604020202020204" pitchFamily="34" charset="0"/>
                        <a:ea typeface="Arial" panose="020B0604020202020204" pitchFamily="34" charset="0"/>
                      </a:endParaRPr>
                    </a:p>
                  </a:txBody>
                  <a:tcPr marL="10499" marR="10499" marT="10499" marB="104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877877274"/>
                  </a:ext>
                </a:extLst>
              </a:tr>
            </a:tbl>
          </a:graphicData>
        </a:graphic>
      </p:graphicFrame>
    </p:spTree>
    <p:extLst>
      <p:ext uri="{BB962C8B-B14F-4D97-AF65-F5344CB8AC3E}">
        <p14:creationId xmlns:p14="http://schemas.microsoft.com/office/powerpoint/2010/main" val="1427032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www.uco.edu/offices/ucomm/images/pptwhite1024X768.jpg"/>
          <p:cNvPicPr>
            <a:picLocks noChangeAspect="1" noChangeArrowheads="1"/>
          </p:cNvPicPr>
          <p:nvPr/>
        </p:nvPicPr>
        <p:blipFill>
          <a:blip r:embed="rId3"/>
          <a:srcRect/>
          <a:stretch>
            <a:fillRect/>
          </a:stretch>
        </p:blipFill>
        <p:spPr bwMode="auto">
          <a:xfrm>
            <a:off x="473868" y="57150"/>
            <a:ext cx="11244263" cy="6743700"/>
          </a:xfrm>
          <a:prstGeom prst="rect">
            <a:avLst/>
          </a:prstGeom>
          <a:noFill/>
        </p:spPr>
      </p:pic>
      <p:graphicFrame>
        <p:nvGraphicFramePr>
          <p:cNvPr id="8" name="Content Placeholder 7">
            <a:extLst>
              <a:ext uri="{FF2B5EF4-FFF2-40B4-BE49-F238E27FC236}">
                <a16:creationId xmlns:a16="http://schemas.microsoft.com/office/drawing/2014/main" id="{5B029BA9-E843-4882-9609-0851E357C4C1}"/>
              </a:ext>
            </a:extLst>
          </p:cNvPr>
          <p:cNvGraphicFramePr>
            <a:graphicFrameLocks noGrp="1"/>
          </p:cNvGraphicFramePr>
          <p:nvPr>
            <p:ph idx="1"/>
            <p:extLst>
              <p:ext uri="{D42A27DB-BD31-4B8C-83A1-F6EECF244321}">
                <p14:modId xmlns:p14="http://schemas.microsoft.com/office/powerpoint/2010/main" val="2531711709"/>
              </p:ext>
            </p:extLst>
          </p:nvPr>
        </p:nvGraphicFramePr>
        <p:xfrm>
          <a:off x="819397" y="142504"/>
          <a:ext cx="10898734" cy="5846311"/>
        </p:xfrm>
        <a:graphic>
          <a:graphicData uri="http://schemas.openxmlformats.org/drawingml/2006/table">
            <a:tbl>
              <a:tblPr/>
              <a:tblGrid>
                <a:gridCol w="1851390">
                  <a:extLst>
                    <a:ext uri="{9D8B030D-6E8A-4147-A177-3AD203B41FA5}">
                      <a16:colId xmlns:a16="http://schemas.microsoft.com/office/drawing/2014/main" val="4170800283"/>
                    </a:ext>
                  </a:extLst>
                </a:gridCol>
                <a:gridCol w="2934275">
                  <a:extLst>
                    <a:ext uri="{9D8B030D-6E8A-4147-A177-3AD203B41FA5}">
                      <a16:colId xmlns:a16="http://schemas.microsoft.com/office/drawing/2014/main" val="1461368651"/>
                    </a:ext>
                  </a:extLst>
                </a:gridCol>
                <a:gridCol w="2130839">
                  <a:extLst>
                    <a:ext uri="{9D8B030D-6E8A-4147-A177-3AD203B41FA5}">
                      <a16:colId xmlns:a16="http://schemas.microsoft.com/office/drawing/2014/main" val="4160288864"/>
                    </a:ext>
                  </a:extLst>
                </a:gridCol>
                <a:gridCol w="2305504">
                  <a:extLst>
                    <a:ext uri="{9D8B030D-6E8A-4147-A177-3AD203B41FA5}">
                      <a16:colId xmlns:a16="http://schemas.microsoft.com/office/drawing/2014/main" val="997164932"/>
                    </a:ext>
                  </a:extLst>
                </a:gridCol>
                <a:gridCol w="1676726">
                  <a:extLst>
                    <a:ext uri="{9D8B030D-6E8A-4147-A177-3AD203B41FA5}">
                      <a16:colId xmlns:a16="http://schemas.microsoft.com/office/drawing/2014/main" val="838843163"/>
                    </a:ext>
                  </a:extLst>
                </a:gridCol>
              </a:tblGrid>
              <a:tr h="256633">
                <a:tc>
                  <a:txBody>
                    <a:bodyPr/>
                    <a:lstStyle/>
                    <a:p>
                      <a:pPr marL="0" marR="0">
                        <a:lnSpc>
                          <a:spcPct val="115000"/>
                        </a:lnSpc>
                        <a:spcBef>
                          <a:spcPts val="0"/>
                        </a:spcBef>
                        <a:spcAft>
                          <a:spcPts val="0"/>
                        </a:spcAft>
                      </a:pPr>
                      <a:r>
                        <a:rPr lang="en-US" sz="1200" b="1">
                          <a:solidFill>
                            <a:srgbClr val="222222"/>
                          </a:solidFill>
                          <a:effectLst/>
                          <a:highlight>
                            <a:srgbClr val="FFFFFF"/>
                          </a:highlight>
                          <a:latin typeface="Times New Roman" panose="02020603050405020304" pitchFamily="18" charset="0"/>
                          <a:ea typeface="Times New Roman" panose="02020603050405020304" pitchFamily="18" charset="0"/>
                        </a:rPr>
                        <a:t>Perspective</a:t>
                      </a:r>
                      <a:endParaRPr lang="en-US" sz="1400">
                        <a:effectLst/>
                        <a:latin typeface="Arial" panose="020B0604020202020204" pitchFamily="34" charset="0"/>
                        <a:ea typeface="Arial" panose="020B0604020202020204" pitchFamily="34" charset="0"/>
                      </a:endParaRPr>
                    </a:p>
                  </a:txBody>
                  <a:tcPr marL="20417" marR="20417" marT="20417" marB="2041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1200" b="1">
                          <a:solidFill>
                            <a:srgbClr val="222222"/>
                          </a:solidFill>
                          <a:effectLst/>
                          <a:highlight>
                            <a:srgbClr val="FFFFFF"/>
                          </a:highlight>
                          <a:latin typeface="Times New Roman" panose="02020603050405020304" pitchFamily="18" charset="0"/>
                          <a:ea typeface="Times New Roman" panose="02020603050405020304" pitchFamily="18" charset="0"/>
                        </a:rPr>
                        <a:t>Initiatives</a:t>
                      </a:r>
                      <a:endParaRPr lang="en-US" sz="1400">
                        <a:effectLst/>
                        <a:latin typeface="Arial" panose="020B0604020202020204" pitchFamily="34" charset="0"/>
                        <a:ea typeface="Arial" panose="020B0604020202020204" pitchFamily="34" charset="0"/>
                      </a:endParaRPr>
                    </a:p>
                  </a:txBody>
                  <a:tcPr marL="20417" marR="20417" marT="20417" marB="2041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1200" b="1">
                          <a:solidFill>
                            <a:srgbClr val="222222"/>
                          </a:solidFill>
                          <a:effectLst/>
                          <a:highlight>
                            <a:srgbClr val="FFFFFF"/>
                          </a:highlight>
                          <a:latin typeface="Times New Roman" panose="02020603050405020304" pitchFamily="18" charset="0"/>
                          <a:ea typeface="Times New Roman" panose="02020603050405020304" pitchFamily="18" charset="0"/>
                        </a:rPr>
                        <a:t>Challenges</a:t>
                      </a:r>
                      <a:endParaRPr lang="en-US" sz="1400">
                        <a:effectLst/>
                        <a:latin typeface="Arial" panose="020B0604020202020204" pitchFamily="34" charset="0"/>
                        <a:ea typeface="Arial" panose="020B0604020202020204" pitchFamily="34" charset="0"/>
                      </a:endParaRPr>
                    </a:p>
                  </a:txBody>
                  <a:tcPr marL="20417" marR="20417" marT="20417" marB="2041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1200" b="1">
                          <a:solidFill>
                            <a:srgbClr val="222222"/>
                          </a:solidFill>
                          <a:effectLst/>
                          <a:highlight>
                            <a:srgbClr val="FFFFFF"/>
                          </a:highlight>
                          <a:latin typeface="Times New Roman" panose="02020603050405020304" pitchFamily="18" charset="0"/>
                          <a:ea typeface="Times New Roman" panose="02020603050405020304" pitchFamily="18" charset="0"/>
                        </a:rPr>
                        <a:t>Associated professional groups</a:t>
                      </a:r>
                      <a:endParaRPr lang="en-US" sz="1400">
                        <a:effectLst/>
                        <a:latin typeface="Arial" panose="020B0604020202020204" pitchFamily="34" charset="0"/>
                        <a:ea typeface="Arial" panose="020B0604020202020204" pitchFamily="34" charset="0"/>
                      </a:endParaRPr>
                    </a:p>
                  </a:txBody>
                  <a:tcPr marL="20417" marR="20417" marT="20417" marB="2041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1200" b="1">
                          <a:solidFill>
                            <a:srgbClr val="222222"/>
                          </a:solidFill>
                          <a:effectLst/>
                          <a:highlight>
                            <a:srgbClr val="FFFFFF"/>
                          </a:highlight>
                          <a:latin typeface="Times New Roman" panose="02020603050405020304" pitchFamily="18" charset="0"/>
                          <a:ea typeface="Times New Roman" panose="02020603050405020304" pitchFamily="18" charset="0"/>
                        </a:rPr>
                        <a:t>Key studies</a:t>
                      </a:r>
                      <a:endParaRPr lang="en-US" sz="1400">
                        <a:effectLst/>
                        <a:latin typeface="Arial" panose="020B0604020202020204" pitchFamily="34" charset="0"/>
                        <a:ea typeface="Arial" panose="020B0604020202020204" pitchFamily="34" charset="0"/>
                      </a:endParaRPr>
                    </a:p>
                  </a:txBody>
                  <a:tcPr marL="20417" marR="20417" marT="20417" marB="2041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781559441"/>
                  </a:ext>
                </a:extLst>
              </a:tr>
              <a:tr h="2228846">
                <a:tc>
                  <a:txBody>
                    <a:bodyPr/>
                    <a:lstStyle/>
                    <a:p>
                      <a:pPr marL="0" marR="0">
                        <a:lnSpc>
                          <a:spcPct val="115000"/>
                        </a:lnSpc>
                        <a:spcBef>
                          <a:spcPts val="0"/>
                        </a:spcBef>
                        <a:spcAft>
                          <a:spcPts val="0"/>
                        </a:spcAft>
                      </a:pPr>
                      <a:r>
                        <a:rPr lang="en-US" sz="1200">
                          <a:solidFill>
                            <a:srgbClr val="222222"/>
                          </a:solidFill>
                          <a:effectLst/>
                          <a:highlight>
                            <a:srgbClr val="FFFFFF"/>
                          </a:highlight>
                          <a:latin typeface="Times New Roman" panose="02020603050405020304" pitchFamily="18" charset="0"/>
                          <a:ea typeface="Times New Roman" panose="02020603050405020304" pitchFamily="18" charset="0"/>
                        </a:rPr>
                        <a:t>Technological approach</a:t>
                      </a:r>
                      <a:endParaRPr lang="en-US" sz="1400">
                        <a:effectLst/>
                        <a:latin typeface="Arial" panose="020B0604020202020204" pitchFamily="34" charset="0"/>
                        <a:ea typeface="Arial" panose="020B0604020202020204" pitchFamily="34" charset="0"/>
                      </a:endParaRPr>
                    </a:p>
                  </a:txBody>
                  <a:tcPr marL="20417" marR="20417" marT="20417" marB="2041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1200" b="1">
                          <a:solidFill>
                            <a:srgbClr val="222222"/>
                          </a:solidFill>
                          <a:effectLst/>
                          <a:highlight>
                            <a:srgbClr val="FFFFFF"/>
                          </a:highlight>
                          <a:latin typeface="Times New Roman" panose="02020603050405020304" pitchFamily="18" charset="0"/>
                          <a:ea typeface="Times New Roman" panose="02020603050405020304" pitchFamily="18" charset="0"/>
                        </a:rPr>
                        <a:t>Biobanking</a:t>
                      </a:r>
                      <a:r>
                        <a:rPr lang="en-US" sz="1200">
                          <a:solidFill>
                            <a:srgbClr val="222222"/>
                          </a:solidFill>
                          <a:effectLst/>
                          <a:highlight>
                            <a:srgbClr val="FFFFFF"/>
                          </a:highlight>
                          <a:latin typeface="Times New Roman" panose="02020603050405020304" pitchFamily="18" charset="0"/>
                          <a:ea typeface="Times New Roman" panose="02020603050405020304" pitchFamily="18" charset="0"/>
                        </a:rPr>
                        <a:t>: store biological samples as a backup resource to preserve genetic diversity, like the San Diego Frozen Zoo, the Frozen Ark projects, and seed banks.</a:t>
                      </a:r>
                      <a:endParaRPr lang="en-US" sz="1400">
                        <a:effectLst/>
                        <a:latin typeface="Arial" panose="020B0604020202020204" pitchFamily="34" charset="0"/>
                        <a:ea typeface="Arial" panose="020B0604020202020204" pitchFamily="34" charset="0"/>
                      </a:endParaRPr>
                    </a:p>
                    <a:p>
                      <a:pPr marL="0" marR="0">
                        <a:lnSpc>
                          <a:spcPct val="115000"/>
                        </a:lnSpc>
                        <a:spcBef>
                          <a:spcPts val="0"/>
                        </a:spcBef>
                        <a:spcAft>
                          <a:spcPts val="0"/>
                        </a:spcAft>
                      </a:pPr>
                      <a:r>
                        <a:rPr lang="en-US" sz="1200" b="1">
                          <a:solidFill>
                            <a:srgbClr val="222222"/>
                          </a:solidFill>
                          <a:effectLst/>
                          <a:highlight>
                            <a:srgbClr val="FFFFFF"/>
                          </a:highlight>
                          <a:latin typeface="Times New Roman" panose="02020603050405020304" pitchFamily="18" charset="0"/>
                          <a:ea typeface="Times New Roman" panose="02020603050405020304" pitchFamily="18" charset="0"/>
                        </a:rPr>
                        <a:t>Genomics</a:t>
                      </a:r>
                      <a:r>
                        <a:rPr lang="en-US" sz="1200">
                          <a:solidFill>
                            <a:srgbClr val="222222"/>
                          </a:solidFill>
                          <a:effectLst/>
                          <a:highlight>
                            <a:srgbClr val="FFFFFF"/>
                          </a:highlight>
                          <a:latin typeface="Times New Roman" panose="02020603050405020304" pitchFamily="18" charset="0"/>
                          <a:ea typeface="Times New Roman" panose="02020603050405020304" pitchFamily="18" charset="0"/>
                        </a:rPr>
                        <a:t>: Aid in de-extinction by sequencing genomes of all species, as the process has become less costly with advances in technology.</a:t>
                      </a:r>
                      <a:endParaRPr lang="en-US" sz="1400">
                        <a:effectLst/>
                        <a:latin typeface="Arial" panose="020B0604020202020204" pitchFamily="34" charset="0"/>
                        <a:ea typeface="Arial" panose="020B0604020202020204" pitchFamily="34" charset="0"/>
                      </a:endParaRPr>
                    </a:p>
                    <a:p>
                      <a:pPr marL="0" marR="0">
                        <a:lnSpc>
                          <a:spcPct val="115000"/>
                        </a:lnSpc>
                        <a:spcBef>
                          <a:spcPts val="0"/>
                        </a:spcBef>
                        <a:spcAft>
                          <a:spcPts val="0"/>
                        </a:spcAft>
                      </a:pPr>
                      <a:r>
                        <a:rPr lang="en-US" sz="1200" b="1">
                          <a:solidFill>
                            <a:srgbClr val="222222"/>
                          </a:solidFill>
                          <a:effectLst/>
                          <a:highlight>
                            <a:srgbClr val="FFFFFF"/>
                          </a:highlight>
                          <a:latin typeface="Times New Roman" panose="02020603050405020304" pitchFamily="18" charset="0"/>
                          <a:ea typeface="Times New Roman" panose="02020603050405020304" pitchFamily="18" charset="0"/>
                        </a:rPr>
                        <a:t>Biosynthesis</a:t>
                      </a:r>
                      <a:r>
                        <a:rPr lang="en-US" sz="1200">
                          <a:solidFill>
                            <a:srgbClr val="222222"/>
                          </a:solidFill>
                          <a:effectLst/>
                          <a:highlight>
                            <a:srgbClr val="FFFFFF"/>
                          </a:highlight>
                          <a:latin typeface="Times New Roman" panose="02020603050405020304" pitchFamily="18" charset="0"/>
                          <a:ea typeface="Times New Roman" panose="02020603050405020304" pitchFamily="18" charset="0"/>
                        </a:rPr>
                        <a:t>: reduces the need to acquire biological products from wild species.</a:t>
                      </a:r>
                      <a:endParaRPr lang="en-US" sz="1400">
                        <a:effectLst/>
                        <a:latin typeface="Arial" panose="020B0604020202020204" pitchFamily="34" charset="0"/>
                        <a:ea typeface="Arial" panose="020B0604020202020204" pitchFamily="34" charset="0"/>
                      </a:endParaRPr>
                    </a:p>
                    <a:p>
                      <a:pPr marL="0" marR="0">
                        <a:lnSpc>
                          <a:spcPct val="115000"/>
                        </a:lnSpc>
                        <a:spcBef>
                          <a:spcPts val="0"/>
                        </a:spcBef>
                        <a:spcAft>
                          <a:spcPts val="0"/>
                        </a:spcAft>
                      </a:pPr>
                      <a:r>
                        <a:rPr lang="en-US" sz="1200" b="1">
                          <a:solidFill>
                            <a:srgbClr val="222222"/>
                          </a:solidFill>
                          <a:effectLst/>
                          <a:highlight>
                            <a:srgbClr val="FFFFFF"/>
                          </a:highlight>
                          <a:latin typeface="Times New Roman" panose="02020603050405020304" pitchFamily="18" charset="0"/>
                          <a:ea typeface="Times New Roman" panose="02020603050405020304" pitchFamily="18" charset="0"/>
                        </a:rPr>
                        <a:t>Cloning and other reproductive technologies</a:t>
                      </a:r>
                      <a:endParaRPr lang="en-US" sz="1400">
                        <a:effectLst/>
                        <a:latin typeface="Arial" panose="020B0604020202020204" pitchFamily="34" charset="0"/>
                        <a:ea typeface="Arial" panose="020B0604020202020204" pitchFamily="34" charset="0"/>
                      </a:endParaRPr>
                    </a:p>
                  </a:txBody>
                  <a:tcPr marL="20417" marR="20417" marT="20417" marB="2041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1200">
                          <a:solidFill>
                            <a:srgbClr val="222222"/>
                          </a:solidFill>
                          <a:effectLst/>
                          <a:highlight>
                            <a:srgbClr val="FFFFFF"/>
                          </a:highlight>
                          <a:latin typeface="Times New Roman" panose="02020603050405020304" pitchFamily="18" charset="0"/>
                          <a:ea typeface="Times New Roman" panose="02020603050405020304" pitchFamily="18" charset="0"/>
                        </a:rPr>
                        <a:t>Prevent misuse of technologies for adversarial purposes.</a:t>
                      </a:r>
                      <a:endParaRPr lang="en-US" sz="1400">
                        <a:effectLst/>
                        <a:latin typeface="Arial" panose="020B0604020202020204" pitchFamily="34" charset="0"/>
                        <a:ea typeface="Arial" panose="020B0604020202020204" pitchFamily="34" charset="0"/>
                      </a:endParaRPr>
                    </a:p>
                    <a:p>
                      <a:pPr marL="0" marR="0">
                        <a:lnSpc>
                          <a:spcPct val="115000"/>
                        </a:lnSpc>
                        <a:spcBef>
                          <a:spcPts val="0"/>
                        </a:spcBef>
                        <a:spcAft>
                          <a:spcPts val="0"/>
                        </a:spcAft>
                      </a:pPr>
                      <a:r>
                        <a:rPr lang="en-US" sz="1200">
                          <a:solidFill>
                            <a:srgbClr val="222222"/>
                          </a:solidFill>
                          <a:effectLst/>
                          <a:highlight>
                            <a:srgbClr val="FFFFFF"/>
                          </a:highlight>
                          <a:latin typeface="Times New Roman" panose="02020603050405020304" pitchFamily="18" charset="0"/>
                          <a:ea typeface="Times New Roman" panose="02020603050405020304" pitchFamily="18" charset="0"/>
                        </a:rPr>
                        <a:t> </a:t>
                      </a:r>
                      <a:endParaRPr lang="en-US" sz="1400">
                        <a:effectLst/>
                        <a:latin typeface="Arial" panose="020B0604020202020204" pitchFamily="34" charset="0"/>
                        <a:ea typeface="Arial" panose="020B0604020202020204" pitchFamily="34" charset="0"/>
                      </a:endParaRPr>
                    </a:p>
                    <a:p>
                      <a:pPr marL="0" marR="0">
                        <a:lnSpc>
                          <a:spcPct val="115000"/>
                        </a:lnSpc>
                        <a:spcBef>
                          <a:spcPts val="0"/>
                        </a:spcBef>
                        <a:spcAft>
                          <a:spcPts val="0"/>
                        </a:spcAft>
                      </a:pPr>
                      <a:r>
                        <a:rPr lang="en-US" sz="1200">
                          <a:solidFill>
                            <a:srgbClr val="222222"/>
                          </a:solidFill>
                          <a:effectLst/>
                          <a:highlight>
                            <a:srgbClr val="FFFFFF"/>
                          </a:highlight>
                          <a:latin typeface="Times New Roman" panose="02020603050405020304" pitchFamily="18" charset="0"/>
                          <a:ea typeface="Times New Roman" panose="02020603050405020304" pitchFamily="18" charset="0"/>
                        </a:rPr>
                        <a:t> </a:t>
                      </a:r>
                      <a:endParaRPr lang="en-US" sz="1400">
                        <a:effectLst/>
                        <a:latin typeface="Arial" panose="020B0604020202020204" pitchFamily="34" charset="0"/>
                        <a:ea typeface="Arial" panose="020B0604020202020204" pitchFamily="34" charset="0"/>
                      </a:endParaRPr>
                    </a:p>
                  </a:txBody>
                  <a:tcPr marL="20417" marR="20417" marT="20417" marB="2041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1200" dirty="0">
                          <a:solidFill>
                            <a:srgbClr val="222222"/>
                          </a:solidFill>
                          <a:effectLst/>
                          <a:highlight>
                            <a:srgbClr val="FFFFFF"/>
                          </a:highlight>
                          <a:latin typeface="Times New Roman" panose="02020603050405020304" pitchFamily="18" charset="0"/>
                          <a:ea typeface="Times New Roman" panose="02020603050405020304" pitchFamily="18" charset="0"/>
                        </a:rPr>
                        <a:t>Entrepreneurs, scientists, technologists</a:t>
                      </a:r>
                      <a:endParaRPr lang="en-US" sz="1400" dirty="0">
                        <a:effectLst/>
                        <a:latin typeface="Arial" panose="020B0604020202020204" pitchFamily="34" charset="0"/>
                        <a:ea typeface="Arial" panose="020B0604020202020204" pitchFamily="34" charset="0"/>
                      </a:endParaRPr>
                    </a:p>
                  </a:txBody>
                  <a:tcPr marL="20417" marR="20417" marT="20417" marB="2041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1200">
                          <a:solidFill>
                            <a:srgbClr val="222222"/>
                          </a:solidFill>
                          <a:effectLst/>
                          <a:latin typeface="Times New Roman" panose="02020603050405020304" pitchFamily="18" charset="0"/>
                          <a:ea typeface="Times New Roman" panose="02020603050405020304" pitchFamily="18" charset="0"/>
                        </a:rPr>
                        <a:t>Burgin (2008); Carvalho et al. (2010); </a:t>
                      </a:r>
                      <a:r>
                        <a:rPr lang="en-US" sz="1200">
                          <a:solidFill>
                            <a:srgbClr val="222222"/>
                          </a:solidFill>
                          <a:effectLst/>
                          <a:highlight>
                            <a:srgbClr val="FFFFFF"/>
                          </a:highlight>
                          <a:latin typeface="Times New Roman" panose="02020603050405020304" pitchFamily="18" charset="0"/>
                          <a:ea typeface="Times New Roman" panose="02020603050405020304" pitchFamily="18" charset="0"/>
                        </a:rPr>
                        <a:t>Horsch &amp; Fraley (1998); </a:t>
                      </a:r>
                      <a:r>
                        <a:rPr lang="en-US" sz="1200">
                          <a:solidFill>
                            <a:srgbClr val="222222"/>
                          </a:solidFill>
                          <a:effectLst/>
                          <a:latin typeface="Times New Roman" panose="02020603050405020304" pitchFamily="18" charset="0"/>
                          <a:ea typeface="Times New Roman" panose="02020603050405020304" pitchFamily="18" charset="0"/>
                        </a:rPr>
                        <a:t>Kupferschmidt  (2017); </a:t>
                      </a:r>
                      <a:r>
                        <a:rPr lang="en-US" sz="1200">
                          <a:solidFill>
                            <a:srgbClr val="222222"/>
                          </a:solidFill>
                          <a:effectLst/>
                          <a:highlight>
                            <a:srgbClr val="FFFFFF"/>
                          </a:highlight>
                          <a:latin typeface="Times New Roman" panose="02020603050405020304" pitchFamily="18" charset="0"/>
                          <a:ea typeface="Times New Roman" panose="02020603050405020304" pitchFamily="18" charset="0"/>
                        </a:rPr>
                        <a:t>Reeves et al. (2018)</a:t>
                      </a:r>
                      <a:endParaRPr lang="en-US" sz="1400">
                        <a:effectLst/>
                        <a:latin typeface="Arial" panose="020B0604020202020204" pitchFamily="34" charset="0"/>
                        <a:ea typeface="Arial" panose="020B0604020202020204" pitchFamily="34" charset="0"/>
                      </a:endParaRPr>
                    </a:p>
                  </a:txBody>
                  <a:tcPr marL="20417" marR="20417" marT="20417" marB="2041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176424732"/>
                  </a:ext>
                </a:extLst>
              </a:tr>
              <a:tr h="960994">
                <a:tc>
                  <a:txBody>
                    <a:bodyPr/>
                    <a:lstStyle/>
                    <a:p>
                      <a:pPr marL="0" marR="0">
                        <a:lnSpc>
                          <a:spcPct val="115000"/>
                        </a:lnSpc>
                        <a:spcBef>
                          <a:spcPts val="0"/>
                        </a:spcBef>
                        <a:spcAft>
                          <a:spcPts val="0"/>
                        </a:spcAft>
                      </a:pPr>
                      <a:r>
                        <a:rPr lang="en-US" sz="1200">
                          <a:solidFill>
                            <a:srgbClr val="222222"/>
                          </a:solidFill>
                          <a:effectLst/>
                          <a:highlight>
                            <a:srgbClr val="FFFFFF"/>
                          </a:highlight>
                          <a:latin typeface="Times New Roman" panose="02020603050405020304" pitchFamily="18" charset="0"/>
                          <a:ea typeface="Times New Roman" panose="02020603050405020304" pitchFamily="18" charset="0"/>
                        </a:rPr>
                        <a:t>Paleoecology</a:t>
                      </a:r>
                      <a:endParaRPr lang="en-US" sz="1400">
                        <a:effectLst/>
                        <a:latin typeface="Arial" panose="020B0604020202020204" pitchFamily="34" charset="0"/>
                        <a:ea typeface="Arial" panose="020B0604020202020204" pitchFamily="34" charset="0"/>
                      </a:endParaRPr>
                    </a:p>
                  </a:txBody>
                  <a:tcPr marL="20417" marR="20417" marT="20417" marB="2041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1200">
                          <a:solidFill>
                            <a:srgbClr val="222222"/>
                          </a:solidFill>
                          <a:effectLst/>
                          <a:highlight>
                            <a:srgbClr val="FFFFFF"/>
                          </a:highlight>
                          <a:latin typeface="Times New Roman" panose="02020603050405020304" pitchFamily="18" charset="0"/>
                          <a:ea typeface="Times New Roman" panose="02020603050405020304" pitchFamily="18" charset="0"/>
                        </a:rPr>
                        <a:t>Identifying and protecting climate refugia, which are natural areas resistant to climate change, offer safe harbors to those species that cannot survive if the ecosystem changes beyond a certain threshold</a:t>
                      </a:r>
                      <a:endParaRPr lang="en-US" sz="1400">
                        <a:effectLst/>
                        <a:latin typeface="Arial" panose="020B0604020202020204" pitchFamily="34" charset="0"/>
                        <a:ea typeface="Arial" panose="020B0604020202020204" pitchFamily="34" charset="0"/>
                      </a:endParaRPr>
                    </a:p>
                  </a:txBody>
                  <a:tcPr marL="20417" marR="20417" marT="20417" marB="2041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1200">
                          <a:solidFill>
                            <a:srgbClr val="222222"/>
                          </a:solidFill>
                          <a:effectLst/>
                          <a:highlight>
                            <a:srgbClr val="FFFFFF"/>
                          </a:highlight>
                          <a:latin typeface="Times New Roman" panose="02020603050405020304" pitchFamily="18" charset="0"/>
                          <a:ea typeface="Times New Roman" panose="02020603050405020304" pitchFamily="18" charset="0"/>
                        </a:rPr>
                        <a:t>Assuring stability of corridors to refugia; lack of established tracking mechanisms and data on thresholds for refugia</a:t>
                      </a:r>
                      <a:endParaRPr lang="en-US" sz="1400">
                        <a:effectLst/>
                        <a:latin typeface="Arial" panose="020B0604020202020204" pitchFamily="34" charset="0"/>
                        <a:ea typeface="Arial" panose="020B0604020202020204" pitchFamily="34" charset="0"/>
                      </a:endParaRPr>
                    </a:p>
                  </a:txBody>
                  <a:tcPr marL="20417" marR="20417" marT="20417" marB="2041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1200">
                          <a:solidFill>
                            <a:srgbClr val="222222"/>
                          </a:solidFill>
                          <a:effectLst/>
                          <a:highlight>
                            <a:srgbClr val="FFFFFF"/>
                          </a:highlight>
                          <a:latin typeface="Times New Roman" panose="02020603050405020304" pitchFamily="18" charset="0"/>
                          <a:ea typeface="Times New Roman" panose="02020603050405020304" pitchFamily="18" charset="0"/>
                        </a:rPr>
                        <a:t>Land managers who decide how land is allocated for conservation</a:t>
                      </a:r>
                      <a:endParaRPr lang="en-US" sz="1400">
                        <a:effectLst/>
                        <a:latin typeface="Arial" panose="020B0604020202020204" pitchFamily="34" charset="0"/>
                        <a:ea typeface="Arial" panose="020B0604020202020204" pitchFamily="34" charset="0"/>
                      </a:endParaRPr>
                    </a:p>
                  </a:txBody>
                  <a:tcPr marL="20417" marR="20417" marT="20417" marB="2041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1200">
                          <a:solidFill>
                            <a:srgbClr val="222222"/>
                          </a:solidFill>
                          <a:effectLst/>
                          <a:highlight>
                            <a:srgbClr val="FFFFFF"/>
                          </a:highlight>
                          <a:latin typeface="Times New Roman" panose="02020603050405020304" pitchFamily="18" charset="0"/>
                          <a:ea typeface="Times New Roman" panose="02020603050405020304" pitchFamily="18" charset="0"/>
                        </a:rPr>
                        <a:t>Morelli et al. (2016)</a:t>
                      </a:r>
                      <a:endParaRPr lang="en-US" sz="1400">
                        <a:effectLst/>
                        <a:latin typeface="Arial" panose="020B0604020202020204" pitchFamily="34" charset="0"/>
                        <a:ea typeface="Arial" panose="020B0604020202020204" pitchFamily="34" charset="0"/>
                      </a:endParaRPr>
                    </a:p>
                  </a:txBody>
                  <a:tcPr marL="20417" marR="20417" marT="20417" marB="2041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46821408"/>
                  </a:ext>
                </a:extLst>
              </a:tr>
              <a:tr h="890559">
                <a:tc>
                  <a:txBody>
                    <a:bodyPr/>
                    <a:lstStyle/>
                    <a:p>
                      <a:pPr marL="0" marR="0">
                        <a:lnSpc>
                          <a:spcPct val="115000"/>
                        </a:lnSpc>
                        <a:spcBef>
                          <a:spcPts val="0"/>
                        </a:spcBef>
                        <a:spcAft>
                          <a:spcPts val="0"/>
                        </a:spcAft>
                      </a:pPr>
                      <a:r>
                        <a:rPr lang="en-US" sz="1200">
                          <a:solidFill>
                            <a:srgbClr val="222222"/>
                          </a:solidFill>
                          <a:effectLst/>
                          <a:highlight>
                            <a:srgbClr val="FFFFFF"/>
                          </a:highlight>
                          <a:latin typeface="Times New Roman" panose="02020603050405020304" pitchFamily="18" charset="0"/>
                          <a:ea typeface="Times New Roman" panose="02020603050405020304" pitchFamily="18" charset="0"/>
                        </a:rPr>
                        <a:t>Communication theory</a:t>
                      </a:r>
                      <a:endParaRPr lang="en-US" sz="1400">
                        <a:effectLst/>
                        <a:latin typeface="Arial" panose="020B0604020202020204" pitchFamily="34" charset="0"/>
                        <a:ea typeface="Arial" panose="020B0604020202020204" pitchFamily="34" charset="0"/>
                      </a:endParaRPr>
                    </a:p>
                  </a:txBody>
                  <a:tcPr marL="20417" marR="20417" marT="20417" marB="2041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1200">
                          <a:solidFill>
                            <a:srgbClr val="222222"/>
                          </a:solidFill>
                          <a:effectLst/>
                          <a:highlight>
                            <a:srgbClr val="FFFFFF"/>
                          </a:highlight>
                          <a:latin typeface="Times New Roman" panose="02020603050405020304" pitchFamily="18" charset="0"/>
                          <a:ea typeface="Times New Roman" panose="02020603050405020304" pitchFamily="18" charset="0"/>
                        </a:rPr>
                        <a:t>Use of vivid metaphors to evoke strong emotions and powerful images. </a:t>
                      </a:r>
                      <a:r>
                        <a:rPr lang="en-US" sz="1200">
                          <a:solidFill>
                            <a:srgbClr val="222222"/>
                          </a:solidFill>
                          <a:effectLst/>
                          <a:latin typeface="Times New Roman" panose="02020603050405020304" pitchFamily="18" charset="0"/>
                          <a:ea typeface="Times New Roman" panose="02020603050405020304" pitchFamily="18" charset="0"/>
                        </a:rPr>
                        <a:t>Martial metaphors and images of destruction evoke fear and prompt rapid action to save the environment.</a:t>
                      </a:r>
                      <a:endParaRPr lang="en-US" sz="1400">
                        <a:effectLst/>
                        <a:latin typeface="Arial" panose="020B0604020202020204" pitchFamily="34" charset="0"/>
                        <a:ea typeface="Arial" panose="020B0604020202020204" pitchFamily="34" charset="0"/>
                      </a:endParaRPr>
                    </a:p>
                  </a:txBody>
                  <a:tcPr marL="20417" marR="20417" marT="20417" marB="2041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1200">
                          <a:solidFill>
                            <a:srgbClr val="222222"/>
                          </a:solidFill>
                          <a:effectLst/>
                          <a:highlight>
                            <a:srgbClr val="FFFFFF"/>
                          </a:highlight>
                          <a:latin typeface="Times New Roman" panose="02020603050405020304" pitchFamily="18" charset="0"/>
                          <a:ea typeface="Times New Roman" panose="02020603050405020304" pitchFamily="18" charset="0"/>
                        </a:rPr>
                        <a:t>Difficult to coordinate perspectives across multiple disciplines and geographical communities</a:t>
                      </a:r>
                      <a:endParaRPr lang="en-US" sz="1400">
                        <a:effectLst/>
                        <a:latin typeface="Arial" panose="020B0604020202020204" pitchFamily="34" charset="0"/>
                        <a:ea typeface="Arial" panose="020B0604020202020204" pitchFamily="34" charset="0"/>
                      </a:endParaRPr>
                    </a:p>
                  </a:txBody>
                  <a:tcPr marL="20417" marR="20417" marT="20417" marB="2041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1200">
                          <a:solidFill>
                            <a:srgbClr val="222222"/>
                          </a:solidFill>
                          <a:effectLst/>
                          <a:highlight>
                            <a:srgbClr val="FFFFFF"/>
                          </a:highlight>
                          <a:latin typeface="Times New Roman" panose="02020603050405020304" pitchFamily="18" charset="0"/>
                          <a:ea typeface="Times New Roman" panose="02020603050405020304" pitchFamily="18" charset="0"/>
                        </a:rPr>
                        <a:t>Communication theorists, members of global network on actions to conserve biodiversity </a:t>
                      </a:r>
                      <a:endParaRPr lang="en-US" sz="1400">
                        <a:effectLst/>
                        <a:latin typeface="Arial" panose="020B0604020202020204" pitchFamily="34" charset="0"/>
                        <a:ea typeface="Arial" panose="020B0604020202020204" pitchFamily="34" charset="0"/>
                      </a:endParaRPr>
                    </a:p>
                  </a:txBody>
                  <a:tcPr marL="20417" marR="20417" marT="20417" marB="2041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1200">
                          <a:solidFill>
                            <a:srgbClr val="222222"/>
                          </a:solidFill>
                          <a:effectLst/>
                          <a:highlight>
                            <a:srgbClr val="FFFFFF"/>
                          </a:highlight>
                          <a:latin typeface="Times New Roman" panose="02020603050405020304" pitchFamily="18" charset="0"/>
                          <a:ea typeface="Times New Roman" panose="02020603050405020304" pitchFamily="18" charset="0"/>
                        </a:rPr>
                        <a:t>Aslaksen et al., (2012); </a:t>
                      </a:r>
                      <a:r>
                        <a:rPr lang="en-US" sz="1200">
                          <a:solidFill>
                            <a:srgbClr val="222222"/>
                          </a:solidFill>
                          <a:effectLst/>
                          <a:latin typeface="Times New Roman" panose="02020603050405020304" pitchFamily="18" charset="0"/>
                          <a:ea typeface="Times New Roman" panose="02020603050405020304" pitchFamily="18" charset="0"/>
                        </a:rPr>
                        <a:t>Michalski et al. (2010); Väliverronen, &amp; Hellsten (2002)</a:t>
                      </a:r>
                      <a:endParaRPr lang="en-US" sz="1400">
                        <a:effectLst/>
                        <a:latin typeface="Arial" panose="020B0604020202020204" pitchFamily="34" charset="0"/>
                        <a:ea typeface="Arial" panose="020B0604020202020204" pitchFamily="34" charset="0"/>
                      </a:endParaRPr>
                    </a:p>
                  </a:txBody>
                  <a:tcPr marL="20417" marR="20417" marT="20417" marB="2041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89372507"/>
                  </a:ext>
                </a:extLst>
              </a:tr>
              <a:tr h="1101867">
                <a:tc>
                  <a:txBody>
                    <a:bodyPr/>
                    <a:lstStyle/>
                    <a:p>
                      <a:pPr marL="0" marR="0">
                        <a:lnSpc>
                          <a:spcPct val="115000"/>
                        </a:lnSpc>
                        <a:spcBef>
                          <a:spcPts val="0"/>
                        </a:spcBef>
                        <a:spcAft>
                          <a:spcPts val="0"/>
                        </a:spcAft>
                      </a:pPr>
                      <a:r>
                        <a:rPr lang="en-US" sz="1200">
                          <a:solidFill>
                            <a:srgbClr val="222222"/>
                          </a:solidFill>
                          <a:effectLst/>
                          <a:highlight>
                            <a:srgbClr val="FFFFFF"/>
                          </a:highlight>
                          <a:latin typeface="Times New Roman" panose="02020603050405020304" pitchFamily="18" charset="0"/>
                          <a:ea typeface="Times New Roman" panose="02020603050405020304" pitchFamily="18" charset="0"/>
                        </a:rPr>
                        <a:t>Political dynamics</a:t>
                      </a:r>
                      <a:endParaRPr lang="en-US" sz="1400">
                        <a:effectLst/>
                        <a:latin typeface="Arial" panose="020B0604020202020204" pitchFamily="34" charset="0"/>
                        <a:ea typeface="Arial" panose="020B0604020202020204" pitchFamily="34" charset="0"/>
                      </a:endParaRPr>
                    </a:p>
                  </a:txBody>
                  <a:tcPr marL="20417" marR="20417" marT="20417" marB="2041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1200">
                          <a:solidFill>
                            <a:srgbClr val="222222"/>
                          </a:solidFill>
                          <a:effectLst/>
                          <a:highlight>
                            <a:srgbClr val="FFFFFF"/>
                          </a:highlight>
                          <a:latin typeface="Times New Roman" panose="02020603050405020304" pitchFamily="18" charset="0"/>
                          <a:ea typeface="Times New Roman" panose="02020603050405020304" pitchFamily="18" charset="0"/>
                        </a:rPr>
                        <a:t>International cooperation among countries to seek targeted, measurable solutions, like debt forgiveness by</a:t>
                      </a:r>
                      <a:endParaRPr lang="en-US" sz="1400">
                        <a:effectLst/>
                        <a:latin typeface="Arial" panose="020B0604020202020204" pitchFamily="34" charset="0"/>
                        <a:ea typeface="Arial" panose="020B0604020202020204" pitchFamily="34" charset="0"/>
                      </a:endParaRPr>
                    </a:p>
                    <a:p>
                      <a:pPr marL="0" marR="0">
                        <a:lnSpc>
                          <a:spcPct val="115000"/>
                        </a:lnSpc>
                        <a:spcBef>
                          <a:spcPts val="0"/>
                        </a:spcBef>
                        <a:spcAft>
                          <a:spcPts val="0"/>
                        </a:spcAft>
                      </a:pPr>
                      <a:r>
                        <a:rPr lang="en-US" sz="1200">
                          <a:solidFill>
                            <a:srgbClr val="222222"/>
                          </a:solidFill>
                          <a:effectLst/>
                          <a:highlight>
                            <a:srgbClr val="FFFFFF"/>
                          </a:highlight>
                          <a:latin typeface="Times New Roman" panose="02020603050405020304" pitchFamily="18" charset="0"/>
                          <a:ea typeface="Times New Roman" panose="02020603050405020304" pitchFamily="18" charset="0"/>
                        </a:rPr>
                        <a:t>United Kingdom, France, Belgium, and Italy for Seychelles’ Nature Conservatory.</a:t>
                      </a:r>
                      <a:endParaRPr lang="en-US" sz="1400">
                        <a:effectLst/>
                        <a:latin typeface="Arial" panose="020B0604020202020204" pitchFamily="34" charset="0"/>
                        <a:ea typeface="Arial" panose="020B0604020202020204" pitchFamily="34" charset="0"/>
                      </a:endParaRPr>
                    </a:p>
                  </a:txBody>
                  <a:tcPr marL="20417" marR="20417" marT="20417" marB="2041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1200">
                          <a:solidFill>
                            <a:srgbClr val="222222"/>
                          </a:solidFill>
                          <a:effectLst/>
                          <a:highlight>
                            <a:srgbClr val="FFFFFF"/>
                          </a:highlight>
                          <a:latin typeface="Times New Roman" panose="02020603050405020304" pitchFamily="18" charset="0"/>
                          <a:ea typeface="Times New Roman" panose="02020603050405020304" pitchFamily="18" charset="0"/>
                        </a:rPr>
                        <a:t>Exaggerating the costs of climate policies, and underestimating their benefits, as in the case of US’s withdrawal from the Paris agreement on climate change.</a:t>
                      </a:r>
                      <a:endParaRPr lang="en-US" sz="1400">
                        <a:effectLst/>
                        <a:latin typeface="Arial" panose="020B0604020202020204" pitchFamily="34" charset="0"/>
                        <a:ea typeface="Arial" panose="020B0604020202020204" pitchFamily="34" charset="0"/>
                      </a:endParaRPr>
                    </a:p>
                  </a:txBody>
                  <a:tcPr marL="20417" marR="20417" marT="20417" marB="2041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1200">
                          <a:solidFill>
                            <a:srgbClr val="222222"/>
                          </a:solidFill>
                          <a:effectLst/>
                          <a:highlight>
                            <a:srgbClr val="FFFFFF"/>
                          </a:highlight>
                          <a:latin typeface="Times New Roman" panose="02020603050405020304" pitchFamily="18" charset="0"/>
                          <a:ea typeface="Times New Roman" panose="02020603050405020304" pitchFamily="18" charset="0"/>
                        </a:rPr>
                        <a:t>Political leaders, electorate</a:t>
                      </a:r>
                      <a:endParaRPr lang="en-US" sz="1400">
                        <a:effectLst/>
                        <a:latin typeface="Arial" panose="020B0604020202020204" pitchFamily="34" charset="0"/>
                        <a:ea typeface="Arial" panose="020B0604020202020204" pitchFamily="34" charset="0"/>
                      </a:endParaRPr>
                    </a:p>
                  </a:txBody>
                  <a:tcPr marL="20417" marR="20417" marT="20417" marB="2041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1200" dirty="0">
                          <a:solidFill>
                            <a:srgbClr val="222222"/>
                          </a:solidFill>
                          <a:effectLst/>
                          <a:highlight>
                            <a:srgbClr val="FFFFFF"/>
                          </a:highlight>
                          <a:latin typeface="Times New Roman" panose="02020603050405020304" pitchFamily="18" charset="0"/>
                          <a:ea typeface="Times New Roman" panose="02020603050405020304" pitchFamily="18" charset="0"/>
                        </a:rPr>
                        <a:t>Emerton (1999); McFarland (2018)</a:t>
                      </a:r>
                      <a:endParaRPr lang="en-US" sz="1400" dirty="0">
                        <a:effectLst/>
                        <a:latin typeface="Arial" panose="020B0604020202020204" pitchFamily="34" charset="0"/>
                        <a:ea typeface="Arial" panose="020B0604020202020204" pitchFamily="34" charset="0"/>
                      </a:endParaRPr>
                    </a:p>
                  </a:txBody>
                  <a:tcPr marL="20417" marR="20417" marT="20417" marB="2041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244219848"/>
                  </a:ext>
                </a:extLst>
              </a:tr>
            </a:tbl>
          </a:graphicData>
        </a:graphic>
      </p:graphicFrame>
    </p:spTree>
    <p:extLst>
      <p:ext uri="{BB962C8B-B14F-4D97-AF65-F5344CB8AC3E}">
        <p14:creationId xmlns:p14="http://schemas.microsoft.com/office/powerpoint/2010/main" val="40415570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www.uco.edu/offices/ucomm/images/pptwhite1024X768.jpg"/>
          <p:cNvPicPr>
            <a:picLocks noChangeAspect="1" noChangeArrowheads="1"/>
          </p:cNvPicPr>
          <p:nvPr/>
        </p:nvPicPr>
        <p:blipFill>
          <a:blip r:embed="rId3"/>
          <a:srcRect/>
          <a:stretch>
            <a:fillRect/>
          </a:stretch>
        </p:blipFill>
        <p:spPr bwMode="auto">
          <a:xfrm>
            <a:off x="473868" y="57150"/>
            <a:ext cx="11244263" cy="6743700"/>
          </a:xfrm>
          <a:prstGeom prst="rect">
            <a:avLst/>
          </a:prstGeom>
          <a:noFill/>
        </p:spPr>
      </p:pic>
      <p:sp>
        <p:nvSpPr>
          <p:cNvPr id="2" name="Title 1"/>
          <p:cNvSpPr>
            <a:spLocks noGrp="1"/>
          </p:cNvSpPr>
          <p:nvPr>
            <p:ph type="title"/>
          </p:nvPr>
        </p:nvSpPr>
        <p:spPr>
          <a:xfrm>
            <a:off x="670233" y="365125"/>
            <a:ext cx="11244263" cy="1325563"/>
          </a:xfrm>
        </p:spPr>
        <p:txBody>
          <a:bodyPr/>
          <a:lstStyle/>
          <a:p>
            <a:r>
              <a:rPr lang="en-US" dirty="0"/>
              <a:t>Results</a:t>
            </a:r>
            <a:endParaRPr lang="en-US" dirty="0">
              <a:uFillTx/>
            </a:endParaRPr>
          </a:p>
        </p:txBody>
      </p:sp>
      <p:sp>
        <p:nvSpPr>
          <p:cNvPr id="3" name="Content Placeholder 2"/>
          <p:cNvSpPr>
            <a:spLocks noGrp="1"/>
          </p:cNvSpPr>
          <p:nvPr>
            <p:ph idx="1"/>
          </p:nvPr>
        </p:nvSpPr>
        <p:spPr>
          <a:xfrm>
            <a:off x="993108" y="1567859"/>
            <a:ext cx="9734032" cy="4311650"/>
          </a:xfrm>
        </p:spPr>
        <p:txBody>
          <a:bodyPr>
            <a:normAutofit fontScale="92500" lnSpcReduction="20000"/>
          </a:bodyPr>
          <a:lstStyle/>
          <a:p>
            <a:r>
              <a:rPr lang="en-GB" dirty="0"/>
              <a:t>Competing rhetoric(s) of urgency, fear and disbelief</a:t>
            </a:r>
          </a:p>
          <a:p>
            <a:r>
              <a:rPr lang="en-GB" dirty="0"/>
              <a:t>The </a:t>
            </a:r>
            <a:r>
              <a:rPr lang="en-GB" u="sng" dirty="0"/>
              <a:t>rhetoric of urgency </a:t>
            </a:r>
            <a:r>
              <a:rPr lang="en-GB" dirty="0"/>
              <a:t>is constructed around the notion that according to several studies and scientific projections, we do not have any time and need to act now to prevent humankind’s inevitable demise. It often involves using martial metaphors and images of destruction that evoke strong emotions and powerful images. </a:t>
            </a:r>
          </a:p>
          <a:p>
            <a:r>
              <a:rPr lang="en-GB" dirty="0"/>
              <a:t>The studies representing the rhetoric of urgency often paint grim scenarios of absolute losses in the population sizes of various species and consequent crippling impact on economic development, and urge policymakers and the public to take immediate action.</a:t>
            </a:r>
          </a:p>
          <a:p>
            <a:r>
              <a:rPr lang="en-GB" dirty="0"/>
              <a:t>This stands in contrast to the use of softer metaphors that evokes feelings of hope and cohesion (</a:t>
            </a:r>
            <a:r>
              <a:rPr lang="en-GB" dirty="0" err="1"/>
              <a:t>Väliverronen</a:t>
            </a:r>
            <a:r>
              <a:rPr lang="en-GB" dirty="0"/>
              <a:t> &amp; </a:t>
            </a:r>
            <a:r>
              <a:rPr lang="en-GB" dirty="0" err="1"/>
              <a:t>Hellsten</a:t>
            </a:r>
            <a:r>
              <a:rPr lang="en-GB" dirty="0"/>
              <a:t>, 2002). </a:t>
            </a:r>
          </a:p>
        </p:txBody>
      </p:sp>
    </p:spTree>
    <p:extLst>
      <p:ext uri="{BB962C8B-B14F-4D97-AF65-F5344CB8AC3E}">
        <p14:creationId xmlns:p14="http://schemas.microsoft.com/office/powerpoint/2010/main" val="10930329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www.uco.edu/offices/ucomm/images/pptwhite1024X768.jpg"/>
          <p:cNvPicPr>
            <a:picLocks noChangeAspect="1" noChangeArrowheads="1"/>
          </p:cNvPicPr>
          <p:nvPr/>
        </p:nvPicPr>
        <p:blipFill>
          <a:blip r:embed="rId3"/>
          <a:srcRect/>
          <a:stretch>
            <a:fillRect/>
          </a:stretch>
        </p:blipFill>
        <p:spPr bwMode="auto">
          <a:xfrm>
            <a:off x="473868" y="57150"/>
            <a:ext cx="11244263" cy="6743700"/>
          </a:xfrm>
          <a:prstGeom prst="rect">
            <a:avLst/>
          </a:prstGeom>
          <a:noFill/>
        </p:spPr>
      </p:pic>
      <p:sp>
        <p:nvSpPr>
          <p:cNvPr id="2" name="Title 1"/>
          <p:cNvSpPr>
            <a:spLocks noGrp="1"/>
          </p:cNvSpPr>
          <p:nvPr>
            <p:ph type="title"/>
          </p:nvPr>
        </p:nvSpPr>
        <p:spPr>
          <a:xfrm>
            <a:off x="670233" y="365125"/>
            <a:ext cx="11244263" cy="1325563"/>
          </a:xfrm>
        </p:spPr>
        <p:txBody>
          <a:bodyPr/>
          <a:lstStyle/>
          <a:p>
            <a:r>
              <a:rPr lang="en-US" dirty="0"/>
              <a:t>Results</a:t>
            </a:r>
            <a:endParaRPr lang="en-US" dirty="0">
              <a:uFillTx/>
            </a:endParaRPr>
          </a:p>
        </p:txBody>
      </p:sp>
      <p:sp>
        <p:nvSpPr>
          <p:cNvPr id="3" name="Content Placeholder 2"/>
          <p:cNvSpPr>
            <a:spLocks noGrp="1"/>
          </p:cNvSpPr>
          <p:nvPr>
            <p:ph idx="1"/>
          </p:nvPr>
        </p:nvSpPr>
        <p:spPr>
          <a:xfrm>
            <a:off x="993108" y="1567859"/>
            <a:ext cx="9734032" cy="4311650"/>
          </a:xfrm>
        </p:spPr>
        <p:txBody>
          <a:bodyPr>
            <a:normAutofit fontScale="92500" lnSpcReduction="20000"/>
          </a:bodyPr>
          <a:lstStyle/>
          <a:p>
            <a:r>
              <a:rPr lang="en-GB" dirty="0"/>
              <a:t>The </a:t>
            </a:r>
            <a:r>
              <a:rPr lang="en-GB" b="1" dirty="0"/>
              <a:t>rhetoric of fear </a:t>
            </a:r>
            <a:r>
              <a:rPr lang="en-GB" dirty="0"/>
              <a:t>postulates that scientific research and technology directed at preserving certain species can be used for hostile purposes with devastating consequences. </a:t>
            </a:r>
          </a:p>
          <a:p>
            <a:r>
              <a:rPr lang="en-GB" dirty="0"/>
              <a:t>From a normative perspective, disruptive technologies are inherently imbued with duality of virtue, wherein they can be used for positive and adversarial purposes. </a:t>
            </a:r>
          </a:p>
          <a:p>
            <a:r>
              <a:rPr lang="en-GB" dirty="0"/>
              <a:t>On one hand, synthetic biology can be used positively to reduce our reliance on biological products obtained wild species and conserve biodiversity. On the other hand, scientists can also use it to resurrect extinct diseases, as evidenced by a small team of Canadian scientists successfully reconstituting the horsepox virus- a variation of the smallpox virus- using $100,000 mail-order DNA (</a:t>
            </a:r>
            <a:r>
              <a:rPr lang="en-GB" dirty="0" err="1"/>
              <a:t>Kupferschmidt</a:t>
            </a:r>
            <a:r>
              <a:rPr lang="en-GB" dirty="0"/>
              <a:t>, 2017).</a:t>
            </a:r>
          </a:p>
        </p:txBody>
      </p:sp>
    </p:spTree>
    <p:extLst>
      <p:ext uri="{BB962C8B-B14F-4D97-AF65-F5344CB8AC3E}">
        <p14:creationId xmlns:p14="http://schemas.microsoft.com/office/powerpoint/2010/main" val="30395712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www.uco.edu/offices/ucomm/images/pptwhite1024X768.jpg"/>
          <p:cNvPicPr>
            <a:picLocks noChangeAspect="1" noChangeArrowheads="1"/>
          </p:cNvPicPr>
          <p:nvPr/>
        </p:nvPicPr>
        <p:blipFill>
          <a:blip r:embed="rId3"/>
          <a:srcRect/>
          <a:stretch>
            <a:fillRect/>
          </a:stretch>
        </p:blipFill>
        <p:spPr bwMode="auto">
          <a:xfrm>
            <a:off x="473868" y="57150"/>
            <a:ext cx="11244263" cy="6743700"/>
          </a:xfrm>
          <a:prstGeom prst="rect">
            <a:avLst/>
          </a:prstGeom>
          <a:noFill/>
        </p:spPr>
      </p:pic>
      <p:sp>
        <p:nvSpPr>
          <p:cNvPr id="2" name="Title 1"/>
          <p:cNvSpPr>
            <a:spLocks noGrp="1"/>
          </p:cNvSpPr>
          <p:nvPr>
            <p:ph type="title"/>
          </p:nvPr>
        </p:nvSpPr>
        <p:spPr>
          <a:xfrm>
            <a:off x="670233" y="365125"/>
            <a:ext cx="11244263" cy="1325563"/>
          </a:xfrm>
        </p:spPr>
        <p:txBody>
          <a:bodyPr/>
          <a:lstStyle/>
          <a:p>
            <a:r>
              <a:rPr lang="en-US" dirty="0"/>
              <a:t>Results</a:t>
            </a:r>
            <a:endParaRPr lang="en-US" dirty="0">
              <a:uFillTx/>
            </a:endParaRPr>
          </a:p>
        </p:txBody>
      </p:sp>
      <p:sp>
        <p:nvSpPr>
          <p:cNvPr id="3" name="Content Placeholder 2"/>
          <p:cNvSpPr>
            <a:spLocks noGrp="1"/>
          </p:cNvSpPr>
          <p:nvPr>
            <p:ph idx="1"/>
          </p:nvPr>
        </p:nvSpPr>
        <p:spPr>
          <a:xfrm>
            <a:off x="993108" y="1567859"/>
            <a:ext cx="9734032" cy="4311650"/>
          </a:xfrm>
        </p:spPr>
        <p:txBody>
          <a:bodyPr>
            <a:normAutofit lnSpcReduction="10000"/>
          </a:bodyPr>
          <a:lstStyle/>
          <a:p>
            <a:r>
              <a:rPr lang="en-GB" dirty="0"/>
              <a:t>The rhetoric of disbelief is based on the notion that some groups- the “doubters”- are not convinced that climate change and biodiversity loss are actually taking place and are </a:t>
            </a:r>
            <a:r>
              <a:rPr lang="en-GB" dirty="0" err="1"/>
              <a:t>skeptical</a:t>
            </a:r>
            <a:r>
              <a:rPr lang="en-GB" dirty="0"/>
              <a:t> of adopting any measures to address something that purportedly does not exist. </a:t>
            </a:r>
          </a:p>
          <a:p>
            <a:r>
              <a:rPr lang="en-GB" dirty="0"/>
              <a:t>For instance, in 2016, Representative Lamar Smith (R-TX)- a climate change doubter- expressed serious concerns about the validity of allegations when “the attorneys general of several states launched investigations into whether ExxonMobil had committed fraud by sowing doubts about climate change even as its own scientists knew it was taking place” (Starr, 2016). </a:t>
            </a:r>
          </a:p>
        </p:txBody>
      </p:sp>
    </p:spTree>
    <p:extLst>
      <p:ext uri="{BB962C8B-B14F-4D97-AF65-F5344CB8AC3E}">
        <p14:creationId xmlns:p14="http://schemas.microsoft.com/office/powerpoint/2010/main" val="12733547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www.uco.edu/offices/ucomm/images/pptwhite1024X768.jpg"/>
          <p:cNvPicPr>
            <a:picLocks noChangeAspect="1" noChangeArrowheads="1"/>
          </p:cNvPicPr>
          <p:nvPr/>
        </p:nvPicPr>
        <p:blipFill>
          <a:blip r:embed="rId3"/>
          <a:srcRect/>
          <a:stretch>
            <a:fillRect/>
          </a:stretch>
        </p:blipFill>
        <p:spPr bwMode="auto">
          <a:xfrm>
            <a:off x="473868" y="57150"/>
            <a:ext cx="11244263" cy="6743700"/>
          </a:xfrm>
          <a:prstGeom prst="rect">
            <a:avLst/>
          </a:prstGeom>
          <a:noFill/>
        </p:spPr>
      </p:pic>
      <p:sp>
        <p:nvSpPr>
          <p:cNvPr id="2" name="Title 1"/>
          <p:cNvSpPr>
            <a:spLocks noGrp="1"/>
          </p:cNvSpPr>
          <p:nvPr>
            <p:ph type="title"/>
          </p:nvPr>
        </p:nvSpPr>
        <p:spPr>
          <a:xfrm>
            <a:off x="670233" y="365125"/>
            <a:ext cx="11244263" cy="1325563"/>
          </a:xfrm>
        </p:spPr>
        <p:txBody>
          <a:bodyPr/>
          <a:lstStyle/>
          <a:p>
            <a:r>
              <a:rPr lang="en-US" dirty="0"/>
              <a:t>Conclusion</a:t>
            </a:r>
            <a:endParaRPr lang="en-US" dirty="0">
              <a:uFillTx/>
            </a:endParaRPr>
          </a:p>
        </p:txBody>
      </p:sp>
      <p:sp>
        <p:nvSpPr>
          <p:cNvPr id="3" name="Content Placeholder 2"/>
          <p:cNvSpPr>
            <a:spLocks noGrp="1"/>
          </p:cNvSpPr>
          <p:nvPr>
            <p:ph idx="1"/>
          </p:nvPr>
        </p:nvSpPr>
        <p:spPr>
          <a:xfrm>
            <a:off x="993108" y="1567859"/>
            <a:ext cx="9734032" cy="4311650"/>
          </a:xfrm>
        </p:spPr>
        <p:txBody>
          <a:bodyPr>
            <a:normAutofit/>
          </a:bodyPr>
          <a:lstStyle/>
          <a:p>
            <a:r>
              <a:rPr lang="en-GB" dirty="0"/>
              <a:t>Need to gain better understanding of the interdependencies between businesses and conservation organizations</a:t>
            </a:r>
          </a:p>
          <a:p>
            <a:r>
              <a:rPr lang="en-GB" dirty="0"/>
              <a:t>Different narratives in the discourse on biodiversity loss and firm strategies preclude coordinated managerial actions and development of best practices to combat this “wicked problem”</a:t>
            </a:r>
          </a:p>
          <a:p>
            <a:r>
              <a:rPr lang="en-GB" dirty="0"/>
              <a:t>The technical terms and complex projections used by scientists need to be translated by management theorists into applicable frameworks and practices that can be more easily understood and implemented by business leaders.</a:t>
            </a:r>
          </a:p>
        </p:txBody>
      </p:sp>
    </p:spTree>
    <p:extLst>
      <p:ext uri="{BB962C8B-B14F-4D97-AF65-F5344CB8AC3E}">
        <p14:creationId xmlns:p14="http://schemas.microsoft.com/office/powerpoint/2010/main" val="3783162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www.uco.edu/offices/ucomm/images/pptwhite1024X768.jpg"/>
          <p:cNvPicPr>
            <a:picLocks noChangeAspect="1" noChangeArrowheads="1"/>
          </p:cNvPicPr>
          <p:nvPr/>
        </p:nvPicPr>
        <p:blipFill>
          <a:blip r:embed="rId3"/>
          <a:srcRect/>
          <a:stretch>
            <a:fillRect/>
          </a:stretch>
        </p:blipFill>
        <p:spPr bwMode="auto">
          <a:xfrm>
            <a:off x="473868" y="57150"/>
            <a:ext cx="11244263" cy="6743700"/>
          </a:xfrm>
          <a:prstGeom prst="rect">
            <a:avLst/>
          </a:prstGeom>
          <a:noFill/>
        </p:spPr>
      </p:pic>
      <p:sp>
        <p:nvSpPr>
          <p:cNvPr id="2" name="Title 1"/>
          <p:cNvSpPr>
            <a:spLocks noGrp="1"/>
          </p:cNvSpPr>
          <p:nvPr>
            <p:ph type="title"/>
          </p:nvPr>
        </p:nvSpPr>
        <p:spPr>
          <a:xfrm>
            <a:off x="670233" y="365125"/>
            <a:ext cx="11244263" cy="1325563"/>
          </a:xfrm>
        </p:spPr>
        <p:txBody>
          <a:bodyPr/>
          <a:lstStyle/>
          <a:p>
            <a:r>
              <a:rPr lang="en-US" dirty="0"/>
              <a:t>References</a:t>
            </a:r>
            <a:endParaRPr lang="en-US" dirty="0">
              <a:uFillTx/>
            </a:endParaRPr>
          </a:p>
        </p:txBody>
      </p:sp>
      <p:sp>
        <p:nvSpPr>
          <p:cNvPr id="3" name="Content Placeholder 2"/>
          <p:cNvSpPr>
            <a:spLocks noGrp="1"/>
          </p:cNvSpPr>
          <p:nvPr>
            <p:ph idx="1"/>
          </p:nvPr>
        </p:nvSpPr>
        <p:spPr>
          <a:xfrm>
            <a:off x="993108" y="1567859"/>
            <a:ext cx="9734032" cy="4311650"/>
          </a:xfrm>
        </p:spPr>
        <p:txBody>
          <a:bodyPr>
            <a:normAutofit fontScale="92500" lnSpcReduction="10000"/>
          </a:bodyPr>
          <a:lstStyle/>
          <a:p>
            <a:pPr marL="0" marR="0" indent="0">
              <a:lnSpc>
                <a:spcPct val="115000"/>
              </a:lnSpc>
              <a:spcBef>
                <a:spcPts val="0"/>
              </a:spcBef>
              <a:spcAft>
                <a:spcPts val="0"/>
              </a:spcAft>
              <a:buNone/>
            </a:pPr>
            <a:r>
              <a:rPr lang="en-US" sz="1200" dirty="0" err="1">
                <a:solidFill>
                  <a:srgbClr val="222222"/>
                </a:solidFill>
                <a:highlight>
                  <a:srgbClr val="FFFFFF"/>
                </a:highlight>
                <a:latin typeface="Times New Roman" panose="02020603050405020304" pitchFamily="18" charset="0"/>
                <a:ea typeface="Times New Roman" panose="02020603050405020304" pitchFamily="18" charset="0"/>
              </a:rPr>
              <a:t>Houdet</a:t>
            </a:r>
            <a:r>
              <a:rPr lang="en-US" sz="1200" dirty="0">
                <a:solidFill>
                  <a:srgbClr val="222222"/>
                </a:solidFill>
                <a:highlight>
                  <a:srgbClr val="FFFFFF"/>
                </a:highlight>
                <a:latin typeface="Times New Roman" panose="02020603050405020304" pitchFamily="18" charset="0"/>
                <a:ea typeface="Times New Roman" panose="02020603050405020304" pitchFamily="18" charset="0"/>
              </a:rPr>
              <a:t>, J., </a:t>
            </a:r>
            <a:r>
              <a:rPr lang="en-US" sz="1200" dirty="0" err="1">
                <a:solidFill>
                  <a:srgbClr val="222222"/>
                </a:solidFill>
                <a:highlight>
                  <a:srgbClr val="FFFFFF"/>
                </a:highlight>
                <a:latin typeface="Times New Roman" panose="02020603050405020304" pitchFamily="18" charset="0"/>
                <a:ea typeface="Times New Roman" panose="02020603050405020304" pitchFamily="18" charset="0"/>
              </a:rPr>
              <a:t>Trommetter</a:t>
            </a:r>
            <a:r>
              <a:rPr lang="en-US" sz="1200" dirty="0">
                <a:solidFill>
                  <a:srgbClr val="222222"/>
                </a:solidFill>
                <a:highlight>
                  <a:srgbClr val="FFFFFF"/>
                </a:highlight>
                <a:latin typeface="Times New Roman" panose="02020603050405020304" pitchFamily="18" charset="0"/>
                <a:ea typeface="Times New Roman" panose="02020603050405020304" pitchFamily="18" charset="0"/>
              </a:rPr>
              <a:t>, M., &amp; Weber, J. (2012). Understanding changes in business strategies regarding biodiversity and ecosystem services. </a:t>
            </a:r>
            <a:r>
              <a:rPr lang="en-US" sz="1200" i="1" dirty="0">
                <a:solidFill>
                  <a:srgbClr val="222222"/>
                </a:solidFill>
                <a:highlight>
                  <a:srgbClr val="FFFFFF"/>
                </a:highlight>
                <a:latin typeface="Times New Roman" panose="02020603050405020304" pitchFamily="18" charset="0"/>
                <a:ea typeface="Times New Roman" panose="02020603050405020304" pitchFamily="18" charset="0"/>
              </a:rPr>
              <a:t>Ecological Economics</a:t>
            </a:r>
            <a:r>
              <a:rPr lang="en-US" sz="1200" dirty="0">
                <a:solidFill>
                  <a:srgbClr val="222222"/>
                </a:solidFill>
                <a:highlight>
                  <a:srgbClr val="FFFFFF"/>
                </a:highlight>
                <a:latin typeface="Times New Roman" panose="02020603050405020304" pitchFamily="18" charset="0"/>
                <a:ea typeface="Times New Roman" panose="02020603050405020304" pitchFamily="18" charset="0"/>
              </a:rPr>
              <a:t>, </a:t>
            </a:r>
            <a:r>
              <a:rPr lang="en-US" sz="1200" i="1" dirty="0">
                <a:solidFill>
                  <a:srgbClr val="222222"/>
                </a:solidFill>
                <a:highlight>
                  <a:srgbClr val="FFFFFF"/>
                </a:highlight>
                <a:latin typeface="Times New Roman" panose="02020603050405020304" pitchFamily="18" charset="0"/>
                <a:ea typeface="Times New Roman" panose="02020603050405020304" pitchFamily="18" charset="0"/>
              </a:rPr>
              <a:t>73</a:t>
            </a:r>
            <a:r>
              <a:rPr lang="en-US" sz="1200" dirty="0">
                <a:solidFill>
                  <a:srgbClr val="222222"/>
                </a:solidFill>
                <a:highlight>
                  <a:srgbClr val="FFFFFF"/>
                </a:highlight>
                <a:latin typeface="Times New Roman" panose="02020603050405020304" pitchFamily="18" charset="0"/>
                <a:ea typeface="Times New Roman" panose="02020603050405020304" pitchFamily="18" charset="0"/>
              </a:rPr>
              <a:t>, 37-46.</a:t>
            </a:r>
            <a:endParaRPr lang="en-US" sz="1100" dirty="0">
              <a:latin typeface="Arial" panose="020B0604020202020204" pitchFamily="34" charset="0"/>
              <a:ea typeface="Arial" panose="020B0604020202020204" pitchFamily="34" charset="0"/>
            </a:endParaRPr>
          </a:p>
          <a:p>
            <a:pPr marL="0" indent="0">
              <a:buNone/>
            </a:pPr>
            <a:r>
              <a:rPr lang="en-GB" sz="1200" dirty="0">
                <a:solidFill>
                  <a:srgbClr val="222222"/>
                </a:solidFill>
                <a:cs typeface="Times New Roman" panose="02020603050405020304" pitchFamily="18" charset="0"/>
              </a:rPr>
              <a:t>Kent, L. (02.22.2019). Iceland to let more than 2,000 whales be killed within the next five years. CNN. Retrieved from https://www.cnn.com/2019/02/22/europe/iceland-allows-whale-hunting-trnd/index.html</a:t>
            </a:r>
          </a:p>
          <a:p>
            <a:pPr marL="0" indent="0">
              <a:buNone/>
            </a:pPr>
            <a:r>
              <a:rPr lang="en-GB" sz="1200" dirty="0">
                <a:solidFill>
                  <a:srgbClr val="222222"/>
                </a:solidFill>
                <a:cs typeface="Times New Roman" panose="02020603050405020304" pitchFamily="18" charset="0"/>
              </a:rPr>
              <a:t>Kim, K. C., &amp; Byrne, L. B. (2006). Biodiversity loss and the taxonomic bottleneck: emerging biodiversity science. </a:t>
            </a:r>
            <a:r>
              <a:rPr lang="en-GB" sz="1200" i="1" dirty="0">
                <a:solidFill>
                  <a:srgbClr val="222222"/>
                </a:solidFill>
                <a:cs typeface="Times New Roman" panose="02020603050405020304" pitchFamily="18" charset="0"/>
              </a:rPr>
              <a:t>Ecological Research</a:t>
            </a:r>
            <a:r>
              <a:rPr lang="en-GB" sz="1200" dirty="0">
                <a:solidFill>
                  <a:srgbClr val="222222"/>
                </a:solidFill>
                <a:cs typeface="Times New Roman" panose="02020603050405020304" pitchFamily="18" charset="0"/>
              </a:rPr>
              <a:t>, </a:t>
            </a:r>
            <a:r>
              <a:rPr lang="en-GB" sz="1200" i="1" dirty="0">
                <a:solidFill>
                  <a:srgbClr val="222222"/>
                </a:solidFill>
                <a:cs typeface="Times New Roman" panose="02020603050405020304" pitchFamily="18" charset="0"/>
              </a:rPr>
              <a:t>21</a:t>
            </a:r>
            <a:r>
              <a:rPr lang="en-GB" sz="1200" dirty="0">
                <a:solidFill>
                  <a:srgbClr val="222222"/>
                </a:solidFill>
                <a:cs typeface="Times New Roman" panose="02020603050405020304" pitchFamily="18" charset="0"/>
              </a:rPr>
              <a:t>(6), 794.</a:t>
            </a:r>
          </a:p>
          <a:p>
            <a:pPr marL="0" indent="0">
              <a:buNone/>
            </a:pPr>
            <a:r>
              <a:rPr lang="en-GB" sz="1200" dirty="0" err="1">
                <a:solidFill>
                  <a:srgbClr val="222222"/>
                </a:solidFill>
                <a:cs typeface="Times New Roman" panose="02020603050405020304" pitchFamily="18" charset="0"/>
              </a:rPr>
              <a:t>Kupferschmidt</a:t>
            </a:r>
            <a:r>
              <a:rPr lang="en-GB" sz="1200" dirty="0">
                <a:solidFill>
                  <a:srgbClr val="222222"/>
                </a:solidFill>
                <a:cs typeface="Times New Roman" panose="02020603050405020304" pitchFamily="18" charset="0"/>
              </a:rPr>
              <a:t>, K. (2017). How Canadian researchers reconstituted an extinct poxvirus for $100,000 using mail-order DNA. Science July, 6. Accessed from: http://www.sciencemag.org/news/2017/07/how-canadian-researchers-reconstituted-extinct-poxvirus-100000-using-mail-order-dna</a:t>
            </a:r>
          </a:p>
          <a:p>
            <a:pPr marL="0" indent="0">
              <a:buNone/>
            </a:pPr>
            <a:r>
              <a:rPr lang="en-GB" sz="1200" dirty="0" err="1">
                <a:solidFill>
                  <a:srgbClr val="222222"/>
                </a:solidFill>
                <a:cs typeface="Times New Roman" panose="02020603050405020304" pitchFamily="18" charset="0"/>
              </a:rPr>
              <a:t>Panayotou</a:t>
            </a:r>
            <a:r>
              <a:rPr lang="en-GB" sz="1200" dirty="0">
                <a:solidFill>
                  <a:srgbClr val="222222"/>
                </a:solidFill>
                <a:cs typeface="Times New Roman" panose="02020603050405020304" pitchFamily="18" charset="0"/>
              </a:rPr>
              <a:t>, T. (1994). Conservation of biodiversity and economic development: The concept of transferable development rights. Environmental and resource economics, 4(1), 91-110.</a:t>
            </a:r>
          </a:p>
          <a:p>
            <a:pPr marL="0" indent="0">
              <a:buNone/>
            </a:pPr>
            <a:r>
              <a:rPr lang="en-GB" sz="1200" dirty="0">
                <a:solidFill>
                  <a:srgbClr val="222222"/>
                </a:solidFill>
                <a:cs typeface="Times New Roman" panose="02020603050405020304" pitchFamily="18" charset="0"/>
              </a:rPr>
              <a:t>Pimm, Stuart L., Clinton N. Jenkins, Robin Abell, Thomas M. Brooks, John L. </a:t>
            </a:r>
            <a:r>
              <a:rPr lang="en-GB" sz="1200" dirty="0" err="1">
                <a:solidFill>
                  <a:srgbClr val="222222"/>
                </a:solidFill>
                <a:cs typeface="Times New Roman" panose="02020603050405020304" pitchFamily="18" charset="0"/>
              </a:rPr>
              <a:t>Gittleman</a:t>
            </a:r>
            <a:r>
              <a:rPr lang="en-GB" sz="1200" dirty="0">
                <a:solidFill>
                  <a:srgbClr val="222222"/>
                </a:solidFill>
                <a:cs typeface="Times New Roman" panose="02020603050405020304" pitchFamily="18" charset="0"/>
              </a:rPr>
              <a:t>, Lucas N. Joppa, Peter H. Raven, Callum M. Roberts, and Joseph O. Sexton. (2014). The biodiversity of species and their rates of extinction, distribution, and protection. Science, 344(6187).</a:t>
            </a:r>
          </a:p>
          <a:p>
            <a:pPr marL="0" indent="0">
              <a:buNone/>
            </a:pPr>
            <a:r>
              <a:rPr lang="en-GB" sz="1200" dirty="0">
                <a:solidFill>
                  <a:srgbClr val="222222"/>
                </a:solidFill>
                <a:cs typeface="Times New Roman" panose="02020603050405020304" pitchFamily="18" charset="0"/>
              </a:rPr>
              <a:t>Pimm, S. L., Alibhai, S., </a:t>
            </a:r>
            <a:r>
              <a:rPr lang="en-GB" sz="1200" dirty="0" err="1">
                <a:solidFill>
                  <a:srgbClr val="222222"/>
                </a:solidFill>
                <a:cs typeface="Times New Roman" panose="02020603050405020304" pitchFamily="18" charset="0"/>
              </a:rPr>
              <a:t>Bergl</a:t>
            </a:r>
            <a:r>
              <a:rPr lang="en-GB" sz="1200" dirty="0">
                <a:solidFill>
                  <a:srgbClr val="222222"/>
                </a:solidFill>
                <a:cs typeface="Times New Roman" panose="02020603050405020304" pitchFamily="18" charset="0"/>
              </a:rPr>
              <a:t>, R., </a:t>
            </a:r>
            <a:r>
              <a:rPr lang="en-GB" sz="1200" dirty="0" err="1">
                <a:solidFill>
                  <a:srgbClr val="222222"/>
                </a:solidFill>
                <a:cs typeface="Times New Roman" panose="02020603050405020304" pitchFamily="18" charset="0"/>
              </a:rPr>
              <a:t>Dehgan</a:t>
            </a:r>
            <a:r>
              <a:rPr lang="en-GB" sz="1200" dirty="0">
                <a:solidFill>
                  <a:srgbClr val="222222"/>
                </a:solidFill>
                <a:cs typeface="Times New Roman" panose="02020603050405020304" pitchFamily="18" charset="0"/>
              </a:rPr>
              <a:t>, A., </a:t>
            </a:r>
            <a:r>
              <a:rPr lang="en-GB" sz="1200" dirty="0" err="1">
                <a:solidFill>
                  <a:srgbClr val="222222"/>
                </a:solidFill>
                <a:cs typeface="Times New Roman" panose="02020603050405020304" pitchFamily="18" charset="0"/>
              </a:rPr>
              <a:t>Giri</a:t>
            </a:r>
            <a:r>
              <a:rPr lang="en-GB" sz="1200" dirty="0">
                <a:solidFill>
                  <a:srgbClr val="222222"/>
                </a:solidFill>
                <a:cs typeface="Times New Roman" panose="02020603050405020304" pitchFamily="18" charset="0"/>
              </a:rPr>
              <a:t>, C., Jewell, Z., Joppa, L., Kays, R., &amp; </a:t>
            </a:r>
            <a:r>
              <a:rPr lang="en-GB" sz="1200" dirty="0" err="1">
                <a:solidFill>
                  <a:srgbClr val="222222"/>
                </a:solidFill>
                <a:cs typeface="Times New Roman" panose="02020603050405020304" pitchFamily="18" charset="0"/>
              </a:rPr>
              <a:t>Loarie</a:t>
            </a:r>
            <a:r>
              <a:rPr lang="en-GB" sz="1200" dirty="0">
                <a:solidFill>
                  <a:srgbClr val="222222"/>
                </a:solidFill>
                <a:cs typeface="Times New Roman" panose="02020603050405020304" pitchFamily="18" charset="0"/>
              </a:rPr>
              <a:t>, S. (2015). Emerging technologies to conserve biodiversity. </a:t>
            </a:r>
            <a:r>
              <a:rPr lang="en-GB" sz="1200" i="1" dirty="0">
                <a:solidFill>
                  <a:srgbClr val="222222"/>
                </a:solidFill>
                <a:cs typeface="Times New Roman" panose="02020603050405020304" pitchFamily="18" charset="0"/>
              </a:rPr>
              <a:t>Trends in ecology &amp; evolution, 30(11</a:t>
            </a:r>
            <a:r>
              <a:rPr lang="en-GB" sz="1200" dirty="0">
                <a:solidFill>
                  <a:srgbClr val="222222"/>
                </a:solidFill>
                <a:cs typeface="Times New Roman" panose="02020603050405020304" pitchFamily="18" charset="0"/>
              </a:rPr>
              <a:t>), 685-696.</a:t>
            </a:r>
          </a:p>
          <a:p>
            <a:pPr marL="0" indent="0">
              <a:buNone/>
            </a:pPr>
            <a:r>
              <a:rPr lang="en-GB" sz="1200" dirty="0">
                <a:solidFill>
                  <a:srgbClr val="222222"/>
                </a:solidFill>
                <a:cs typeface="Times New Roman" panose="02020603050405020304" pitchFamily="18" charset="0"/>
              </a:rPr>
              <a:t>Rittel, H. W., &amp; Webber, M. M. (1973). Dilemmas in a general theory of planning. </a:t>
            </a:r>
            <a:r>
              <a:rPr lang="en-GB" sz="1200" i="1" dirty="0">
                <a:solidFill>
                  <a:srgbClr val="222222"/>
                </a:solidFill>
                <a:cs typeface="Times New Roman" panose="02020603050405020304" pitchFamily="18" charset="0"/>
              </a:rPr>
              <a:t>Policy sciences</a:t>
            </a:r>
            <a:r>
              <a:rPr lang="en-GB" sz="1200" dirty="0">
                <a:solidFill>
                  <a:srgbClr val="222222"/>
                </a:solidFill>
                <a:cs typeface="Times New Roman" panose="02020603050405020304" pitchFamily="18" charset="0"/>
              </a:rPr>
              <a:t>, </a:t>
            </a:r>
            <a:r>
              <a:rPr lang="en-GB" sz="1200" i="1" dirty="0">
                <a:solidFill>
                  <a:srgbClr val="222222"/>
                </a:solidFill>
                <a:cs typeface="Times New Roman" panose="02020603050405020304" pitchFamily="18" charset="0"/>
              </a:rPr>
              <a:t>4</a:t>
            </a:r>
            <a:r>
              <a:rPr lang="en-GB" sz="1200" dirty="0">
                <a:solidFill>
                  <a:srgbClr val="222222"/>
                </a:solidFill>
                <a:cs typeface="Times New Roman" panose="02020603050405020304" pitchFamily="18" charset="0"/>
              </a:rPr>
              <a:t>(2), 155-169.</a:t>
            </a:r>
          </a:p>
          <a:p>
            <a:pPr marL="0" indent="0">
              <a:buNone/>
            </a:pPr>
            <a:r>
              <a:rPr lang="en-GB" sz="1200" dirty="0">
                <a:solidFill>
                  <a:srgbClr val="222222"/>
                </a:solidFill>
                <a:cs typeface="Times New Roman" panose="02020603050405020304" pitchFamily="18" charset="0"/>
              </a:rPr>
              <a:t>Sharma, S., &amp; </a:t>
            </a:r>
            <a:r>
              <a:rPr lang="en-GB" sz="1200" dirty="0" err="1">
                <a:solidFill>
                  <a:srgbClr val="222222"/>
                </a:solidFill>
                <a:cs typeface="Times New Roman" panose="02020603050405020304" pitchFamily="18" charset="0"/>
              </a:rPr>
              <a:t>Nguan</a:t>
            </a:r>
            <a:r>
              <a:rPr lang="en-GB" sz="1200" dirty="0">
                <a:solidFill>
                  <a:srgbClr val="222222"/>
                </a:solidFill>
                <a:cs typeface="Times New Roman" panose="02020603050405020304" pitchFamily="18" charset="0"/>
              </a:rPr>
              <a:t>, O. (1999). The biotechnology industry and strategies of biodiversity conservation: the influence of managerial interpretations and risk propensity. </a:t>
            </a:r>
            <a:r>
              <a:rPr lang="en-GB" sz="1200" i="1" dirty="0">
                <a:solidFill>
                  <a:srgbClr val="222222"/>
                </a:solidFill>
                <a:cs typeface="Times New Roman" panose="02020603050405020304" pitchFamily="18" charset="0"/>
              </a:rPr>
              <a:t>Business Strategy and the Environment, 8(1), </a:t>
            </a:r>
            <a:r>
              <a:rPr lang="en-GB" sz="1200" dirty="0">
                <a:solidFill>
                  <a:srgbClr val="222222"/>
                </a:solidFill>
                <a:cs typeface="Times New Roman" panose="02020603050405020304" pitchFamily="18" charset="0"/>
              </a:rPr>
              <a:t>46-61.</a:t>
            </a:r>
          </a:p>
          <a:p>
            <a:pPr marL="0" marR="0" indent="0">
              <a:lnSpc>
                <a:spcPct val="115000"/>
              </a:lnSpc>
              <a:spcBef>
                <a:spcPts val="0"/>
              </a:spcBef>
              <a:spcAft>
                <a:spcPts val="0"/>
              </a:spcAft>
              <a:buNone/>
            </a:pPr>
            <a:r>
              <a:rPr lang="en-US" sz="1200" dirty="0">
                <a:solidFill>
                  <a:srgbClr val="222222"/>
                </a:solidFill>
                <a:highlight>
                  <a:srgbClr val="FFFFFF"/>
                </a:highlight>
                <a:ea typeface="Times New Roman" panose="02020603050405020304" pitchFamily="18" charset="0"/>
                <a:cs typeface="Times New Roman" panose="02020603050405020304" pitchFamily="18" charset="0"/>
              </a:rPr>
              <a:t>Starr, D. (2016). Just 90 companies are to blame for most climate change, this ‘carbon accountant’ says. </a:t>
            </a:r>
            <a:r>
              <a:rPr lang="en-US" sz="1200" i="1" dirty="0">
                <a:solidFill>
                  <a:srgbClr val="222222"/>
                </a:solidFill>
                <a:highlight>
                  <a:srgbClr val="FFFFFF"/>
                </a:highlight>
                <a:ea typeface="Times New Roman" panose="02020603050405020304" pitchFamily="18" charset="0"/>
                <a:cs typeface="Times New Roman" panose="02020603050405020304" pitchFamily="18" charset="0"/>
              </a:rPr>
              <a:t>Science</a:t>
            </a:r>
            <a:r>
              <a:rPr lang="en-US" sz="1200" dirty="0">
                <a:solidFill>
                  <a:srgbClr val="222222"/>
                </a:solidFill>
                <a:highlight>
                  <a:srgbClr val="FFFFFF"/>
                </a:highlight>
                <a:ea typeface="Times New Roman" panose="02020603050405020304" pitchFamily="18" charset="0"/>
                <a:cs typeface="Times New Roman" panose="02020603050405020304" pitchFamily="18" charset="0"/>
              </a:rPr>
              <a:t>. Retrieved from http://www.sciencemag.org/news/2016/08/just-90-companies-are-blame-most-climate-change-carbon-accountant-says</a:t>
            </a:r>
            <a:endParaRPr lang="en-US" sz="1100" dirty="0">
              <a:ea typeface="Arial" panose="020B0604020202020204" pitchFamily="34" charset="0"/>
              <a:cs typeface="Times New Roman" panose="02020603050405020304" pitchFamily="18" charset="0"/>
            </a:endParaRPr>
          </a:p>
          <a:p>
            <a:pPr marL="0" indent="0">
              <a:buNone/>
            </a:pPr>
            <a:r>
              <a:rPr lang="en-GB" sz="1200" dirty="0" err="1">
                <a:cs typeface="Times New Roman" panose="02020603050405020304" pitchFamily="18" charset="0"/>
              </a:rPr>
              <a:t>Väliverronen</a:t>
            </a:r>
            <a:r>
              <a:rPr lang="en-GB" sz="1200" dirty="0">
                <a:cs typeface="Times New Roman" panose="02020603050405020304" pitchFamily="18" charset="0"/>
              </a:rPr>
              <a:t>, E., &amp; </a:t>
            </a:r>
            <a:r>
              <a:rPr lang="en-GB" sz="1200" dirty="0" err="1">
                <a:cs typeface="Times New Roman" panose="02020603050405020304" pitchFamily="18" charset="0"/>
              </a:rPr>
              <a:t>Hellsten</a:t>
            </a:r>
            <a:r>
              <a:rPr lang="en-GB" sz="1200" dirty="0">
                <a:cs typeface="Times New Roman" panose="02020603050405020304" pitchFamily="18" charset="0"/>
              </a:rPr>
              <a:t>, I. (2002). From “Burning Library” to “Green Medicine” the role of metaphors in communicating biodiversity. </a:t>
            </a:r>
            <a:r>
              <a:rPr lang="en-GB" sz="1200" i="1" dirty="0">
                <a:cs typeface="Times New Roman" panose="02020603050405020304" pitchFamily="18" charset="0"/>
              </a:rPr>
              <a:t>Science Communication, 24(2</a:t>
            </a:r>
            <a:r>
              <a:rPr lang="en-GB" sz="1200" dirty="0">
                <a:cs typeface="Times New Roman" panose="02020603050405020304" pitchFamily="18" charset="0"/>
              </a:rPr>
              <a:t>), 229-245.</a:t>
            </a:r>
          </a:p>
        </p:txBody>
      </p:sp>
    </p:spTree>
    <p:extLst>
      <p:ext uri="{BB962C8B-B14F-4D97-AF65-F5344CB8AC3E}">
        <p14:creationId xmlns:p14="http://schemas.microsoft.com/office/powerpoint/2010/main" val="27092514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www.uco.edu/offices/ucomm/images/pptwhite1024X768.jpg"/>
          <p:cNvPicPr>
            <a:picLocks noChangeAspect="1" noChangeArrowheads="1"/>
          </p:cNvPicPr>
          <p:nvPr/>
        </p:nvPicPr>
        <p:blipFill>
          <a:blip r:embed="rId3"/>
          <a:srcRect/>
          <a:stretch>
            <a:fillRect/>
          </a:stretch>
        </p:blipFill>
        <p:spPr bwMode="auto">
          <a:xfrm>
            <a:off x="473868" y="57150"/>
            <a:ext cx="11244263" cy="6743700"/>
          </a:xfrm>
          <a:prstGeom prst="rect">
            <a:avLst/>
          </a:prstGeom>
          <a:noFill/>
        </p:spPr>
      </p:pic>
      <p:sp>
        <p:nvSpPr>
          <p:cNvPr id="2" name="Title 1"/>
          <p:cNvSpPr>
            <a:spLocks noGrp="1"/>
          </p:cNvSpPr>
          <p:nvPr>
            <p:ph type="title"/>
          </p:nvPr>
        </p:nvSpPr>
        <p:spPr>
          <a:xfrm>
            <a:off x="4522518" y="2766218"/>
            <a:ext cx="3146961" cy="1325563"/>
          </a:xfrm>
        </p:spPr>
        <p:txBody>
          <a:bodyPr/>
          <a:lstStyle/>
          <a:p>
            <a:r>
              <a:rPr lang="en-US" dirty="0"/>
              <a:t>Thank you!</a:t>
            </a:r>
            <a:endParaRPr lang="en-US" dirty="0">
              <a:uFillTx/>
            </a:endParaRPr>
          </a:p>
        </p:txBody>
      </p:sp>
    </p:spTree>
    <p:extLst>
      <p:ext uri="{BB962C8B-B14F-4D97-AF65-F5344CB8AC3E}">
        <p14:creationId xmlns:p14="http://schemas.microsoft.com/office/powerpoint/2010/main" val="3962416289"/>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a:lstStyle/>
      <a:style>
        <a:lnRef idx="1">
          <a:schemeClr val="accent1"/>
        </a:lnRef>
        <a:fillRef idx="1">
          <a:schemeClr val="accent1"/>
        </a:fillRef>
        <a:effectRef idx="1">
          <a:schemeClr val="accent1"/>
        </a:effectRef>
        <a:fontRef idx="minor">
          <a:schemeClr val="lt1"/>
        </a:fontRef>
      </a:style>
    </a:spDef>
    <a:lnDef>
      <a:spPr/>
      <a:bodyPr/>
      <a:lstStyle/>
      <a:style>
        <a:lnRef idx="1">
          <a:schemeClr val="accent1"/>
        </a:lnRef>
        <a:fillRef idx="0">
          <a:schemeClr val="accent1"/>
        </a:fillRef>
        <a:effectRef idx="1">
          <a:schemeClr val="accent1"/>
        </a:effectRef>
        <a:fontRef idx="minor">
          <a:schemeClr val="tx1"/>
        </a:fontRef>
      </a:style>
    </a:lnDef>
    <a:txDef>
      <a:spPr/>
      <a:bodyPr/>
      <a:lstStyle/>
    </a:txDef>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a:lstStyle/>
      <a:style>
        <a:lnRef idx="1">
          <a:schemeClr val="accent1"/>
        </a:lnRef>
        <a:fillRef idx="1">
          <a:schemeClr val="accent1"/>
        </a:fillRef>
        <a:effectRef idx="1">
          <a:schemeClr val="accent1"/>
        </a:effectRef>
        <a:fontRef idx="minor">
          <a:schemeClr val="lt1"/>
        </a:fontRef>
      </a:style>
    </a:spDef>
    <a:lnDef>
      <a:spPr/>
      <a:bodyPr/>
      <a:lstStyle/>
      <a:style>
        <a:lnRef idx="1">
          <a:schemeClr val="accent1"/>
        </a:lnRef>
        <a:fillRef idx="0">
          <a:schemeClr val="accent1"/>
        </a:fillRef>
        <a:effectRef idx="1">
          <a:schemeClr val="accent1"/>
        </a:effectRef>
        <a:fontRef idx="minor">
          <a:schemeClr val="tx1"/>
        </a:fontRef>
      </a:style>
    </a:lnDef>
    <a:txDef>
      <a:spPr/>
      <a:bodyPr/>
      <a:lstStyle/>
    </a:txDef>
  </a:objectDefaults>
  <a:extraClrSchemeLst/>
</a:theme>
</file>

<file path=docProps/app.xml><?xml version="1.0" encoding="utf-8"?>
<Properties xmlns="http://schemas.openxmlformats.org/officeDocument/2006/extended-properties" xmlns:vt="http://schemas.openxmlformats.org/officeDocument/2006/docPropsVTypes">
  <TotalTime>375</TotalTime>
  <Words>2305</Words>
  <Application>Microsoft Office PowerPoint</Application>
  <PresentationFormat>Widescreen</PresentationFormat>
  <Paragraphs>150</Paragraphs>
  <Slides>16</Slides>
  <Notes>16</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Calibri Light</vt:lpstr>
      <vt:lpstr>Times New Roman</vt:lpstr>
      <vt:lpstr>Office Theme</vt:lpstr>
      <vt:lpstr>Two minutes to midnight: Unpacking organizational responses to the existential risk of biodiversity loss</vt:lpstr>
      <vt:lpstr>Agenda</vt:lpstr>
      <vt:lpstr>Introduction</vt:lpstr>
      <vt:lpstr>Introduction</vt:lpstr>
      <vt:lpstr>Research motivation</vt:lpstr>
      <vt:lpstr>Theoretical Framework</vt:lpstr>
      <vt:lpstr>Theoretical Framework</vt:lpstr>
      <vt:lpstr>Methodology</vt:lpstr>
      <vt:lpstr>PowerPoint Presentation</vt:lpstr>
      <vt:lpstr>PowerPoint Presentation</vt:lpstr>
      <vt:lpstr>Results</vt:lpstr>
      <vt:lpstr>Results</vt:lpstr>
      <vt:lpstr>Results</vt:lpstr>
      <vt:lpstr>Conclusion</vt:lpstr>
      <vt:lpstr>References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governance and business ethics</dc:title>
  <dc:creator>Saheli Nath</dc:creator>
  <cp:lastModifiedBy>Saheli Nath</cp:lastModifiedBy>
  <cp:revision>32</cp:revision>
  <dcterms:created xsi:type="dcterms:W3CDTF">2020-05-01T03:07:53Z</dcterms:created>
  <dcterms:modified xsi:type="dcterms:W3CDTF">2020-06-30T23:09:32Z</dcterms:modified>
</cp:coreProperties>
</file>