
<file path=[Content_Types].xml><?xml version="1.0" encoding="utf-8"?>
<Types xmlns="http://schemas.openxmlformats.org/package/2006/content-types">
  <Default Extension="png" ContentType="image/png"/>
  <Default Extension="m4a" ContentType="audio/mp4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3">
  <p:sldMasterIdLst>
    <p:sldMasterId id="2147483648" r:id="rId1"/>
  </p:sldMasterIdLst>
  <p:notesMasterIdLst>
    <p:notesMasterId r:id="rId13"/>
  </p:notesMasterIdLst>
  <p:sldIdLst>
    <p:sldId id="261" r:id="rId2"/>
    <p:sldId id="262" r:id="rId3"/>
    <p:sldId id="275" r:id="rId4"/>
    <p:sldId id="276" r:id="rId5"/>
    <p:sldId id="289" r:id="rId6"/>
    <p:sldId id="277" r:id="rId7"/>
    <p:sldId id="290" r:id="rId8"/>
    <p:sldId id="278" r:id="rId9"/>
    <p:sldId id="279" r:id="rId10"/>
    <p:sldId id="288" r:id="rId11"/>
    <p:sldId id="270" r:id="rId12"/>
  </p:sldIdLst>
  <p:sldSz cx="9144000" cy="6858000" type="screen4x3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soeadmin" initials="s" lastIdx="6" clrIdx="0"/>
  <p:cmAuthor id="1" name="ACT" initials="ACT" lastIdx="7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7206" autoAdjust="0"/>
    <p:restoredTop sz="78966" autoAdjust="0"/>
  </p:normalViewPr>
  <p:slideViewPr>
    <p:cSldViewPr>
      <p:cViewPr varScale="1">
        <p:scale>
          <a:sx n="59" d="100"/>
          <a:sy n="59" d="100"/>
        </p:scale>
        <p:origin x="2058" y="4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89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40" d="100"/>
        <a:sy n="140" d="100"/>
      </p:scale>
      <p:origin x="0" y="-396"/>
    </p:cViewPr>
  </p:sorterViewPr>
  <p:notesViewPr>
    <p:cSldViewPr>
      <p:cViewPr>
        <p:scale>
          <a:sx n="100" d="100"/>
          <a:sy n="100" d="100"/>
        </p:scale>
        <p:origin x="3570" y="-954"/>
      </p:cViewPr>
      <p:guideLst>
        <p:guide orient="horz" pos="3127"/>
        <p:guide pos="2141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C24ADDB-FDBF-470E-8B63-BE08804ABB28}" type="datetimeFigureOut">
              <a:rPr lang="en-AU" smtClean="0"/>
              <a:t>29/06/2020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837DDBB-BD22-49ED-AA25-3D5EB8F4EC7F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2844181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17575" y="992188"/>
            <a:ext cx="4962525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eaLnBrk="1" hangingPunct="1">
              <a:buFontTx/>
              <a:buChar char="•"/>
            </a:pPr>
            <a:endParaRPr lang="en-AU" sz="1200" kern="1200" baseline="0" dirty="0" smtClean="0">
              <a:solidFill>
                <a:schemeClr val="tx1"/>
              </a:solidFill>
              <a:latin typeface="+mn-lt"/>
              <a:ea typeface="+mn-ea"/>
              <a:cs typeface="Times New Roman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99EC52-546C-4696-9DD4-9484B95A5A06}" type="slidenum">
              <a:rPr lang="en-AU" smtClean="0"/>
              <a:pPr/>
              <a:t>1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9688358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55700" y="746125"/>
            <a:ext cx="4962525" cy="37226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79768" y="4715153"/>
            <a:ext cx="5438140" cy="4963319"/>
          </a:xfrm>
        </p:spPr>
        <p:txBody>
          <a:bodyPr>
            <a:noAutofit/>
          </a:bodyPr>
          <a:lstStyle/>
          <a:p>
            <a:pPr>
              <a:buFont typeface="Arial" pitchFamily="34" charset="0"/>
              <a:buChar char="•"/>
            </a:pP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99EC52-546C-4696-9DD4-9484B95A5A06}" type="slidenum">
              <a:rPr lang="en-AU" smtClean="0"/>
              <a:pPr/>
              <a:t>2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4832275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US" sz="12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37DDBB-BD22-49ED-AA25-3D5EB8F4EC7F}" type="slidenum">
              <a:rPr lang="en-AU" smtClean="0"/>
              <a:t>3</a:t>
            </a:fld>
            <a:endParaRPr lang="en-AU"/>
          </a:p>
        </p:txBody>
      </p:sp>
      <p:sp>
        <p:nvSpPr>
          <p:cNvPr id="5" name="AutoShape 2" descr="data:image/jpeg;base64,/9j/4AAQSkZJRgABAQAAAQABAAD/2wCEAAkGBxQTEhUUExQVFhUWGRgYFxgYGBcXFhcXHBwXFxQaGhcYHCggGBwlHBgUITEiJSkrLi4uFx8zODMsNygtLiwBCgoKDg0OGxAQGywkHyQsLCwsLCwsLCwsLCwsLCwsLCwsLCwsLCwsLCwsLCwsLCwsLCwsLCwsLCwsLCwsLCwsLP/AABEIAMgA/AMBIgACEQEDEQH/xAAcAAEAAgMBAQEAAAAAAAAAAAAABAUDBgcCAQj/xABCEAABAgQEAwUGBAMGBgMAAAABAAIDBBEhBRIxQVFhcQYTIoGRB6GxwdHwIzJS4UJy8RQVJGKCg1NjkqKywhYzNP/EABkBAQADAQEAAAAAAAAAAAAAAAABAwQCBf/EACQRAAICAgIDAQEAAwEAAAAAAAABAhEDIRIxBCJBMlFhcYET/9oADAMBAAIRAxEAPwDhqIiAIiIAiIgC9NbVfGiqvMNkQBUi9VDdEpWZsEwr+M33ACsZvgNuqzwWuNmijeOlfqsUeAeBHlVUSds0wjSKqZiDcKP3imTNtR66+5eIUvmFbU5a+hQmrI8SXNKhYIfA/wBFcQmEWI818iSwJrRRyJ4EWXYRTz9+qymFrwOimMl7VXuHDqOnwUWdcStyHN0CwysMgkm5+ZV5NQBsFF7qlTRTYcCHMRMtGC5N3fIW2CsJFrW0FATwH7qHDk3F2an0BU6TgFptc7m5oobISLiBAY7XXnRQZuS/SKdT8FcyTaihofI1HTdTmYVmvUkcDSv7rlOiXE0Wcw8EXNPKq12bl8pp/VdVmMPhtrmFOlPgtcxrCGuacjx6fVXQmUTh9NERZY8ItJB1CxK4oCIiAIiIAiIgCIiAIiIAvoC+K3wHDs5LiPC34qG6JSsz4Zh2lrn3LYpORqQ0A0NATT4K2wTCKjO4WOg5aBWEzLCG3ntzJ5KiUjTCBhyQmANzZncG3p1WMyubRp9FGmJtsJwoMx60AO5J24KVJ4w+I4Uh+Haprm620VTL4/wqpjAiTWnqSoUxhZb8qWW5xQ866nQbDyUeDhxJqTU+oXPMtWFs1OFKO0N6cbqfI4ZmFSOXJbHMYcGDTxFZZKVOXKG66pyO1iSKH+68ppqOX0WONh2V3JbxJYOXOqRy8wrF+ANcLjUBE2dOMUaGzCDlBp9/dVDjYeQaEGi6bAwvI0DWnvUebwVr70I++Oyi2PU55CwZp10WT+62s0ty/Zbs3Bqc/j6rFHw0Dko5NEcIs1WXxMMOVwJHQH0U6WxeEbtNOVDY9NV6xDCQdNVrUzLEHS/36ruMrKZ43E2WaxBjhQ0NdDT91TTcs112+o+mygQ4bhoT99VfYSytA+4dYHgdlYjPJHNO0EoWPrSxVOug9t8OsaXIXPytEXaMs1TPiIi6OQiIgCIiAIiIAiIgMkvCLnAAVXT+z+FAsYDpududBwGi5nJjxi9OewG67f2clwWM1o0Ai1zayryFuIn4dJ1PKlhpQaCyjY3J1adiTRvIAVJ94V/JeEVPOp5C319Cvj2tewkVFRpy1p5kk9SqZdGiL2c3fhxcQBvqdid/IW9TxV7IyXd0pc/dLK8dhuWp4fZ+K+Sktep8lmnJm/FBdkeXlHPNKa6lbDL4S1rdLrJIww3qpzYihHcm/hXMwYONSFMlsJa3ZS2RFk7xWKimTkfIMAAW4r6deS+hyLs4/wBnl4BXl0NegvD3qLJSIz2hRI0MEXUmOVHingq2y1IpZ5gFVQzMgHX2WxzbFFhsAIqFC7Op9FE/CSBpb57LNBg5GHiLgcR/F8arbpaG0gtI1AVRjElRh2p9P2WqKPOmzVe0Q7xgcNC31Fb9KH4rleJwckQjzHQrq4u2h3NR56/Bc47VQQItRuFbDszz6KRERWFQREQBERAEREAREQGeTd429Rr1X6BwhgawdBfbRfnuAaOB0uF+hZBv4THalwbTrSunD5qvIXYiexhOpF23BtYW/ZZpU6AX0vyqfoVCfD0pvRtt9zf7sFPgvAeTqKV3vQV+JPoqWaIo84lprv8AKpP3xUWCN17nnZjyJPuX2Tad9fis0ts349RJUOIs5csbIKkQoS5o7tHqFEspDXFeYcFZ+7XaTKpNBgKyryF5XZX2fXLHl3WUBei1BdEGMyqxug2UyIF4cFzR3yKiJBvVVc42ugsFsMw30VLPs2CiibsyYO+podrfGnwXztAKsB6iu+5+Kj4Y4B3N1l9xGIXMIOxr8nfVaIPRjyr2NZmYB7s2uPiP2XPe2jBVjgNRRdbdLHwkXBG2428wuXe0JpY9raWNfd/VWw7M8+jTURFaUBERAEREAREQBERAe4bakDiQv0dJwaMgtGgaLcqU38l+d8NA72GHaF7a9KivuX6XIAploNKDlwqNrtVeQuxHuNA8LRwbY+V6HzA8lXzkTITfW1OAH3TzKto4rEa0HQb7UuKDmR7itdxiLly268fPy9Fnka8fZJhE5b8fjr6BT5emigQGEtBPX6KxlWrO+zZHonQbdFkLgkBldl8eKKTkyiJupTLhV7SNDoV7gRspIPl0UpnMo30S6XCy90sTogIWaFFqOi7RVKzzlXxwsvjJkEW40WGZmPmloJOyNNx/EG7/ACXl0ZYe6cXE7gWWNgdS4K4LlRJcaj4qvnGUCuJQAi9lDxNooun0Qu6K6SlMwNPs6j5KsmH0iUPL3jRXWCRaOynQmn0+Sy4ng5c5zxrUGnMEFXQXqZcupESRgAtc3gLD5LlftZlCCxx4kft8113D9+I4/fVaB7Xpf/Ch5/WAOR291QrY9maXRxpERWlIREQBERAEREAREQGSAfE3qPiv03CcA1jqGlGkV5igHA3NfRfmBfqDs3F7yTgxKB34bD50B160VeQtxMksdVr3EaEtHQUBv/1eqpzLmM4gi4NfNXMqzJBuam9d71+pUrCJKlzqbnqVS1Zqi62Yjh34Q6KNLmllbY1EyMaBqqSCL+N3kFTkWzRhfrbLmDGAR8MOudF4ghgbX1USbnW6Nv0+qj4S3vRYd0xo5fFeJt0MipIC0zF8dcXZQbDYKpk8bcXViZqbC9PRQ2SofbOgB42NarNhYq15O7jTpotcwnEWOdqL87AblbI2aaBQaJHsTvowsblY61w4n5qKyeANXabFe4+JBoJOm61bHMYY0WNa6BQyFb7NpONs2t7l7biAJNKHkubSffPOZvothw6HFBBLSOK6TZDijaXPJFaemqgTkB+uao5rNKk6A8/uq8z8J5FPCfv3KaJTaKF0w5rhbTddBwuKIsNruIutMhYSXVqWhx0vYcSarbezkMNhhodnpvseiuw2ZvIdlJ3XdzMXYUqDzBv8lontkP8Ag23pWK2nMUP7GnFdM7RwgCToTSvQ2K5B7cJlv+HhfxXfTlpfmrUtmaT0coREVpSEREAREQBERAEREB9C7/7GZ8RsPEGtXQnPBqdnEub5LjvYvs0/EJlsBjgwZS97yK5WN1NNzUgU5rq/YHDmYdGiUiOfCcLggfmqADbRV5JJaZdhxylbj8OgTkEBracB8qkn1VzLwtHclXzgDoOYEEFrSOYorXDXVhD+X5KtLZZJ1EoMfilz2tAfel2itOqgOw0F1DEqRrQ09KKXjGJxm1MJrDQ0oa5r6aaKlhT8ydZWFX9T3gfAEqidWbcSdF1LybWD41Jv5rzMwA7gFr8/BxCJaHHlIIP6YZe4ebjQ+ihHsHMxBWYxKM4kGobRja2pYbaqVFMNtMsp2HJwal725uBIqtYnY8GIT3br8lMZ7M5cGsSPFeP5i0nzr8ld4fgkhLABrKkGtS95cPOvuUOKOk2afDgxA5rqGlb+V10XDpcuZUGxC+zkSHEaMrRr7vsqZhELK0D0XNbOm3xsrY0lSrnCtFos/hMaYjZobRlGY34A0+q6liELwEKlgNy5WtsSPhdGqZzF2rNQhCcgj8OWe6hpdpNegqDTyClwO00/ocNeedQ0600JK2OJNR4dasc7mFDdjsYmggvr0P0XSaQcJS6KY4xOv0kIzdaeOHqLkLz/AHpMmneQI4rXSJCC2OWdNvv3TWDXxk/ALFFw+JXxthHoSPiEb/wTGLXbNTONua7wykcu/wCY8OHuJHuXUeyEy98JpiZcxvRoIpyvqtSiMANhTlr71tfZyYrRWYnsz+THQ7TEAuc7RrcxPSq45jMds5Md+RUZQ2HXYC/zXXe38bupSPF4MIA5u8I+K4hCgnuI0Ojg9kv32a4y+OGAB1aTXqFZkTekVePSdsg+0yBKAyzpbLmLHNjZfylzSAD1uR5LSFZ44aFjP0MFervEfcQqxWw/KM2X9sIiLorCIiAIiIAiIgNh7DYi+DMnu3FrokN8Oo1uMw97Qtow/HIpNIh1NA7TxGtjtdc7lY5Y9rxq0hw8jVdMhyDIsvGLfyudBisI4ERA75LPnW02el4L9JJd6OndkcUEeV7knxQ2sBG9MgHncH1W3YS78IDcW9PsLifYHEDCxCG2hyuYWvNagtDdSTvUA+a7iHaD1UR/pVmjTo13FG5XEDdYpIf6jxOgXrtC78Si8SbSAs0n7G7HH0TJjpIO1dTk1rR7yCos3grj+SNEHWh+QVlLhWDRZWRimVSyuDNMPZuK4+KMachQqZLdmmM1JKvYpAWCaiUaSnFI7/8AScipyVcaabeSt5aHZVUuQFeSwqPKyiCtk5nSMM1cUVE6ovu1xWwzLaVotanJoNca9VGTsjE9F3h0xnbU6qUyFdUHZ+PmzU0+6K5ESimL/pE4u9EiKQBRVE45TYkSqgxmCqSdnWONFNMil1edl9bcFSTzqK17LupmU4uznyfwYfapFLcNiuFDR0PX+cDzXLsEm3xIUdkQ1Dpd7Q86gZmOueAuug+1yeDZRkCvijusN6MLS49LrmfaOL/ZpNwbZ0WkLyPif7gB/qV8v0kjNiSWNzfw0DEJjvIj37EmnTQe6ijIivMLd7CIiEBERAEREAREQH1dD9muMNc10pE11hniK5nN8rnzK52s8lNOhRGxGGjmODmnmLrmceSotw5XjlyR2mJg3czAdo17HtrwzCx9QF1Hs9Od9LsiG7qUf/O2zvhXzXPMKxJuIQYOV7GucDVp1aQKvHMAggK99nMWLDfHl4oGWneQyDc7PB8sp9Vlhp0z0vIqcOa7LLG2VcCF5lnqZMNzOpw+/oq0+F9FXkVOzvBK1RbQnqSIqrWxVkbFUxkJY7MkZ9SvE2atsvD4gXubdkhF7tAAnZNVRVykE1B4LZJHSg3Wo/8AyOAHhmcV2FRX0V1J4k0gFpCQaQzQckT8U8II5LUJ6RMRrnV8VCOSucWxIBpJK1eN2nhA5AQXHYXPmNkntk4o8Y0y57PNLBlIor1a12ene+L7irSLcLDVbCx/HVcxElsRFCmHqTFeq2ajaozpIgR21PJWmDOoQD93WGQaHtPEeqyYaz8Qca+5W41WzLmlejWvaHKCbxSWgd4GZIWuoa55Lrjo0Ll3tEnmGMyBDJc2A0h5Ns0Yn8Q9AAxo6FdRxuLCgR8QxCMSSwhsAbFzQ2GAQdy4HoAVwWPFL3Oc41LiSTxJNStEVuzHknUVBf8ATGiIrDOEREAREQBERAEREAREQGz9hceZLx2iN/8AU51cw/NCdoHjiKWI3HRdxbJCXmIUdkSsJz2taK1q14o413bevovzOr2R7XTUKG2GIlWM/IHVOXkL6KqeO9rs04c3H1l0fpmK+kR1fvQKhxKcpEK9dnsa/tcpAmKgvewCJSwERvhif9wr5quxBudxI+ys2XWjf4tN2T4U7VSv7TwVFCguZfZTZN4cafdVSja6LuQGY1Og0U+eYIkNzNKghV0Jhapofaqtj0ZJu3ZzjtF2KfFbfKSLhwseXRRsJdGlx3cRxcBo46jkTuumvjClCqfEZKG/YW1StUdqVu2aLjU897crXXOpGw5c1DwrsvEuWktrqdXHzW7Q8NhVBFLFWcOK1ulFJDeyB2UwXuKm99Vdxot1iZNhQ40cVqoaRyrskvmFCnbhfWvzOFN6rNNQ8rDVcMsTPnZuP4y07hWDSGxr0oBmPQXuVQYPG/FtuCvntAxD+zyczErRzofdMI/VE8NvLMfJX4tox+RptnDO0naKLNvcXuPd53vazQDM4mvM31KpURazzm7CIiEBERAEREAREQBERAEREAREQHRvZJj2Rz5VxtE8cP8AnA8Y82gH/St7jRvF5rgctMOhua9hLXNILSNQRouwYdjLZmE2Oyx/LEb+l9L+R1CzZ4fT0PDyperNvkIgcKFTBh7fzNNCNlq+H4nkIJWzwA1476EfH/E2tnDpxWVI3zl/DDNY0BY1FP8AKSob8cbS3eE8mPPwCv4E4x2oAJRxo6my7RTTNaGLOO0TlWHEr8F8iYg2lXmI3/bePfRbnBeFIZEG674o6c6+GhNiwwQSXn+RrnfAKLHniTSHDmD/ALLx8QukxYzdqKHMzVk4ojm38NDhujU//PH9Gg+9ywPm4gdQwIzR0B+BW3zMbgVU4lOhjaC7jt8FyxsmYRFbStCABVxcKU5Lxi00O6B0zadNlEMwA0NeaNF36eI8LbLXMdxwxnHLZosAuVsjomyEz+IKbLUvbJj/AHsWHLNNWwhmfT/iEWHk3/yKtziIlYL5h98tmD9Tz+UfM8gVyWZjuiPc95Jc4lzidyblasMaVmHyslujEiIrzIEREAREQBERAEREAREQBERAEREAVx2Zxt0rFrrDfRsRvFtdR/mGxVOiNWSm07R2OchGGRwIBB2IIqPcpeFzzmmoKrWT2aSlYh8QMMNd1bVh6GySzx+Zpq06HhyPNYJxpnrY8lo21kXOabm468jxU6WxIgBsTyctekYhc2m4NR1CuHAOsd+Ox4KvovW9FwMWhjdYo/aBuwVM7BHHQ05Kxk8OhsYCbu/iLjQf0XXI5cUjHGx06gVUKL2l2IVxEw2v5HC+23lRRJ7BWGGczW5h/EDZLZzaKSNjmY+FYoETM6rrlZImFBrQGXceGvNZZfC8hDdTqVKYfVlPjEcuFtFXSMsYjw0K77RS2XKwCruSr8ImmiMIbL0IzOG54A8B71Yomdz0ar7UnlkeHAB8MNgPVzrk/AeS0lbX7UI2bEY3+UMb6Nb9Vqi1rSPPk7bCIik5CIiAIiIAiIgCIiAIiIAiIgCIiAIiIDpPZ458KYP0PiD1Id81Ckph0N1RcbjY/REWSf6Z6OL8I27BcQbmDmnqDqFsYYIjjQ0JuOFURUyRpg9k+XmHAZXtJI3Bv+69COW3bW3G5pvUIi4LWe24k2uwtqBRQpvEGBhq5t+V7fuiKSXFGGDMjLUULjuLADgAosGPWITwRF3Dsz5HUWah2t7QAvcyGb6OcNh+lp48SonY5tYo6oiuMxrHtEbTEpn+f/1atcRFpRhfYREUkBERAEREAREQH//Z"/>
          <p:cNvSpPr>
            <a:spLocks noGrp="1" noRot="1" noChangeAspect="1" noChangeArrowheads="1"/>
          </p:cNvSpPr>
          <p:nvPr>
            <p:ph type="sldImg"/>
          </p:nvPr>
        </p:nvSpPr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2423063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37DDBB-BD22-49ED-AA25-3D5EB8F4EC7F}" type="slidenum">
              <a:rPr lang="en-AU" smtClean="0"/>
              <a:t>4</a:t>
            </a:fld>
            <a:endParaRPr lang="en-AU"/>
          </a:p>
        </p:txBody>
      </p:sp>
      <p:sp>
        <p:nvSpPr>
          <p:cNvPr id="5" name="AutoShape 2" descr="data:image/jpeg;base64,/9j/4AAQSkZJRgABAQAAAQABAAD/2wCEAAkGBxQTEhUUExQVFhUWGRgYFxgYGBcXFhcXHBwXFxQaGhcYHCggGBwlHBgUITEiJSkrLi4uFx8zODMsNygtLiwBCgoKDg0OGxAQGywkHyQsLCwsLCwsLCwsLCwsLCwsLCwsLCwsLCwsLCwsLCwsLCwsLCwsLCwsLCwsLCwsLCwsLP/AABEIAMgA/AMBIgACEQEDEQH/xAAcAAEAAgMBAQEAAAAAAAAAAAAABAUDBgcCAQj/xABCEAABAgQEAwUGBAMGBgMAAAABAAIDBBEhBRIxQVFhcQYTIoGRB6GxwdHwIzJS4UJy8RQVJGKCg1NjkqKywhYzNP/EABkBAQADAQEAAAAAAAAAAAAAAAABAwQCBf/EACQRAAICAgIDAQEAAwEAAAAAAAABAhEDIRIxBCJBMlFhcYET/9oADAMBAAIRAxEAPwDhqIiAIiIAiIgC9NbVfGiqvMNkQBUi9VDdEpWZsEwr+M33ACsZvgNuqzwWuNmijeOlfqsUeAeBHlVUSds0wjSKqZiDcKP3imTNtR66+5eIUvmFbU5a+hQmrI8SXNKhYIfA/wBFcQmEWI818iSwJrRRyJ4EWXYRTz9+qymFrwOimMl7VXuHDqOnwUWdcStyHN0CwysMgkm5+ZV5NQBsFF7qlTRTYcCHMRMtGC5N3fIW2CsJFrW0FATwH7qHDk3F2an0BU6TgFptc7m5oobISLiBAY7XXnRQZuS/SKdT8FcyTaihofI1HTdTmYVmvUkcDSv7rlOiXE0Wcw8EXNPKq12bl8pp/VdVmMPhtrmFOlPgtcxrCGuacjx6fVXQmUTh9NERZY8ItJB1CxK4oCIiAIiIAiIgCIiAIiIAvoC+K3wHDs5LiPC34qG6JSsz4Zh2lrn3LYpORqQ0A0NATT4K2wTCKjO4WOg5aBWEzLCG3ntzJ5KiUjTCBhyQmANzZncG3p1WMyubRp9FGmJtsJwoMx60AO5J24KVJ4w+I4Uh+Haprm620VTL4/wqpjAiTWnqSoUxhZb8qWW5xQ866nQbDyUeDhxJqTU+oXPMtWFs1OFKO0N6cbqfI4ZmFSOXJbHMYcGDTxFZZKVOXKG66pyO1iSKH+68ppqOX0WONh2V3JbxJYOXOqRy8wrF+ANcLjUBE2dOMUaGzCDlBp9/dVDjYeQaEGi6bAwvI0DWnvUebwVr70I++Oyi2PU55CwZp10WT+62s0ty/Zbs3Bqc/j6rFHw0Dko5NEcIs1WXxMMOVwJHQH0U6WxeEbtNOVDY9NV6xDCQdNVrUzLEHS/36ruMrKZ43E2WaxBjhQ0NdDT91TTcs112+o+mygQ4bhoT99VfYSytA+4dYHgdlYjPJHNO0EoWPrSxVOug9t8OsaXIXPytEXaMs1TPiIi6OQiIgCIiAIiIAiIgMkvCLnAAVXT+z+FAsYDpududBwGi5nJjxi9OewG67f2clwWM1o0Ai1zayryFuIn4dJ1PKlhpQaCyjY3J1adiTRvIAVJ94V/JeEVPOp5C319Cvj2tewkVFRpy1p5kk9SqZdGiL2c3fhxcQBvqdid/IW9TxV7IyXd0pc/dLK8dhuWp4fZ+K+Sktep8lmnJm/FBdkeXlHPNKa6lbDL4S1rdLrJIww3qpzYihHcm/hXMwYONSFMlsJa3ZS2RFk7xWKimTkfIMAAW4r6deS+hyLs4/wBnl4BXl0NegvD3qLJSIz2hRI0MEXUmOVHingq2y1IpZ5gFVQzMgHX2WxzbFFhsAIqFC7Op9FE/CSBpb57LNBg5GHiLgcR/F8arbpaG0gtI1AVRjElRh2p9P2WqKPOmzVe0Q7xgcNC31Fb9KH4rleJwckQjzHQrq4u2h3NR56/Bc47VQQItRuFbDszz6KRERWFQREQBERAEREAREQGeTd429Rr1X6BwhgawdBfbRfnuAaOB0uF+hZBv4THalwbTrSunD5qvIXYiexhOpF23BtYW/ZZpU6AX0vyqfoVCfD0pvRtt9zf7sFPgvAeTqKV3vQV+JPoqWaIo84lprv8AKpP3xUWCN17nnZjyJPuX2Tad9fis0ts349RJUOIs5csbIKkQoS5o7tHqFEspDXFeYcFZ+7XaTKpNBgKyryF5XZX2fXLHl3WUBei1BdEGMyqxug2UyIF4cFzR3yKiJBvVVc42ugsFsMw30VLPs2CiibsyYO+podrfGnwXztAKsB6iu+5+Kj4Y4B3N1l9xGIXMIOxr8nfVaIPRjyr2NZmYB7s2uPiP2XPe2jBVjgNRRdbdLHwkXBG2428wuXe0JpY9raWNfd/VWw7M8+jTURFaUBERAEREAREQBERAe4bakDiQv0dJwaMgtGgaLcqU38l+d8NA72GHaF7a9KivuX6XIAploNKDlwqNrtVeQuxHuNA8LRwbY+V6HzA8lXzkTITfW1OAH3TzKto4rEa0HQb7UuKDmR7itdxiLly268fPy9Fnka8fZJhE5b8fjr6BT5emigQGEtBPX6KxlWrO+zZHonQbdFkLgkBldl8eKKTkyiJupTLhV7SNDoV7gRspIPl0UpnMo30S6XCy90sTogIWaFFqOi7RVKzzlXxwsvjJkEW40WGZmPmloJOyNNx/EG7/ACXl0ZYe6cXE7gWWNgdS4K4LlRJcaj4qvnGUCuJQAi9lDxNooun0Qu6K6SlMwNPs6j5KsmH0iUPL3jRXWCRaOynQmn0+Sy4ng5c5zxrUGnMEFXQXqZcupESRgAtc3gLD5LlftZlCCxx4kft8113D9+I4/fVaB7Xpf/Ch5/WAOR291QrY9maXRxpERWlIREQBERAEREAREQGSAfE3qPiv03CcA1jqGlGkV5igHA3NfRfmBfqDs3F7yTgxKB34bD50B160VeQtxMksdVr3EaEtHQUBv/1eqpzLmM4gi4NfNXMqzJBuam9d71+pUrCJKlzqbnqVS1Zqi62Yjh34Q6KNLmllbY1EyMaBqqSCL+N3kFTkWzRhfrbLmDGAR8MOudF4ghgbX1USbnW6Nv0+qj4S3vRYd0xo5fFeJt0MipIC0zF8dcXZQbDYKpk8bcXViZqbC9PRQ2SofbOgB42NarNhYq15O7jTpotcwnEWOdqL87AblbI2aaBQaJHsTvowsblY61w4n5qKyeANXabFe4+JBoJOm61bHMYY0WNa6BQyFb7NpONs2t7l7biAJNKHkubSffPOZvothw6HFBBLSOK6TZDijaXPJFaemqgTkB+uao5rNKk6A8/uq8z8J5FPCfv3KaJTaKF0w5rhbTddBwuKIsNruIutMhYSXVqWhx0vYcSarbezkMNhhodnpvseiuw2ZvIdlJ3XdzMXYUqDzBv8lontkP8Ag23pWK2nMUP7GnFdM7RwgCToTSvQ2K5B7cJlv+HhfxXfTlpfmrUtmaT0coREVpSEREAREQBERAEREB9C7/7GZ8RsPEGtXQnPBqdnEub5LjvYvs0/EJlsBjgwZS97yK5WN1NNzUgU5rq/YHDmYdGiUiOfCcLggfmqADbRV5JJaZdhxylbj8OgTkEBracB8qkn1VzLwtHclXzgDoOYEEFrSOYorXDXVhD+X5KtLZZJ1EoMfilz2tAfel2itOqgOw0F1DEqRrQ09KKXjGJxm1MJrDQ0oa5r6aaKlhT8ydZWFX9T3gfAEqidWbcSdF1LybWD41Jv5rzMwA7gFr8/BxCJaHHlIIP6YZe4ebjQ+ihHsHMxBWYxKM4kGobRja2pYbaqVFMNtMsp2HJwal725uBIqtYnY8GIT3br8lMZ7M5cGsSPFeP5i0nzr8ld4fgkhLABrKkGtS95cPOvuUOKOk2afDgxA5rqGlb+V10XDpcuZUGxC+zkSHEaMrRr7vsqZhELK0D0XNbOm3xsrY0lSrnCtFos/hMaYjZobRlGY34A0+q6liELwEKlgNy5WtsSPhdGqZzF2rNQhCcgj8OWe6hpdpNegqDTyClwO00/ocNeedQ0600JK2OJNR4dasc7mFDdjsYmggvr0P0XSaQcJS6KY4xOv0kIzdaeOHqLkLz/AHpMmneQI4rXSJCC2OWdNvv3TWDXxk/ALFFw+JXxthHoSPiEb/wTGLXbNTONua7wykcu/wCY8OHuJHuXUeyEy98JpiZcxvRoIpyvqtSiMANhTlr71tfZyYrRWYnsz+THQ7TEAuc7RrcxPSq45jMds5Md+RUZQ2HXYC/zXXe38bupSPF4MIA5u8I+K4hCgnuI0Ojg9kv32a4y+OGAB1aTXqFZkTekVePSdsg+0yBKAyzpbLmLHNjZfylzSAD1uR5LSFZ44aFjP0MFervEfcQqxWw/KM2X9sIiLorCIiAIiIAiIgNh7DYi+DMnu3FrokN8Oo1uMw97Qtow/HIpNIh1NA7TxGtjtdc7lY5Y9rxq0hw8jVdMhyDIsvGLfyudBisI4ERA75LPnW02el4L9JJd6OndkcUEeV7knxQ2sBG9MgHncH1W3YS78IDcW9PsLifYHEDCxCG2hyuYWvNagtDdSTvUA+a7iHaD1UR/pVmjTo13FG5XEDdYpIf6jxOgXrtC78Si8SbSAs0n7G7HH0TJjpIO1dTk1rR7yCos3grj+SNEHWh+QVlLhWDRZWRimVSyuDNMPZuK4+KMachQqZLdmmM1JKvYpAWCaiUaSnFI7/8AScipyVcaabeSt5aHZVUuQFeSwqPKyiCtk5nSMM1cUVE6ovu1xWwzLaVotanJoNca9VGTsjE9F3h0xnbU6qUyFdUHZ+PmzU0+6K5ESimL/pE4u9EiKQBRVE45TYkSqgxmCqSdnWONFNMil1edl9bcFSTzqK17LupmU4uznyfwYfapFLcNiuFDR0PX+cDzXLsEm3xIUdkQ1Dpd7Q86gZmOueAuug+1yeDZRkCvijusN6MLS49LrmfaOL/ZpNwbZ0WkLyPif7gB/qV8v0kjNiSWNzfw0DEJjvIj37EmnTQe6ijIivMLd7CIiEBERAEREAREQH1dD9muMNc10pE11hniK5nN8rnzK52s8lNOhRGxGGjmODmnmLrmceSotw5XjlyR2mJg3czAdo17HtrwzCx9QF1Hs9Od9LsiG7qUf/O2zvhXzXPMKxJuIQYOV7GucDVp1aQKvHMAggK99nMWLDfHl4oGWneQyDc7PB8sp9Vlhp0z0vIqcOa7LLG2VcCF5lnqZMNzOpw+/oq0+F9FXkVOzvBK1RbQnqSIqrWxVkbFUxkJY7MkZ9SvE2atsvD4gXubdkhF7tAAnZNVRVykE1B4LZJHSg3Wo/8AyOAHhmcV2FRX0V1J4k0gFpCQaQzQckT8U8II5LUJ6RMRrnV8VCOSucWxIBpJK1eN2nhA5AQXHYXPmNkntk4o8Y0y57PNLBlIor1a12ene+L7irSLcLDVbCx/HVcxElsRFCmHqTFeq2ajaozpIgR21PJWmDOoQD93WGQaHtPEeqyYaz8Qca+5W41WzLmlejWvaHKCbxSWgd4GZIWuoa55Lrjo0Ll3tEnmGMyBDJc2A0h5Ns0Yn8Q9AAxo6FdRxuLCgR8QxCMSSwhsAbFzQ2GAQdy4HoAVwWPFL3Oc41LiSTxJNStEVuzHknUVBf8ATGiIrDOEREAREQBERAEREAREQGz9hceZLx2iN/8AU51cw/NCdoHjiKWI3HRdxbJCXmIUdkSsJz2taK1q14o413bevovzOr2R7XTUKG2GIlWM/IHVOXkL6KqeO9rs04c3H1l0fpmK+kR1fvQKhxKcpEK9dnsa/tcpAmKgvewCJSwERvhif9wr5quxBudxI+ys2XWjf4tN2T4U7VSv7TwVFCguZfZTZN4cafdVSja6LuQGY1Og0U+eYIkNzNKghV0Jhapofaqtj0ZJu3ZzjtF2KfFbfKSLhwseXRRsJdGlx3cRxcBo46jkTuumvjClCqfEZKG/YW1StUdqVu2aLjU897crXXOpGw5c1DwrsvEuWktrqdXHzW7Q8NhVBFLFWcOK1ulFJDeyB2UwXuKm99Vdxot1iZNhQ40cVqoaRyrskvmFCnbhfWvzOFN6rNNQ8rDVcMsTPnZuP4y07hWDSGxr0oBmPQXuVQYPG/FtuCvntAxD+zyczErRzofdMI/VE8NvLMfJX4tox+RptnDO0naKLNvcXuPd53vazQDM4mvM31KpURazzm7CIiEBERAEREAREQBERAEREAREQHRvZJj2Rz5VxtE8cP8AnA8Y82gH/St7jRvF5rgctMOhua9hLXNILSNQRouwYdjLZmE2Oyx/LEb+l9L+R1CzZ4fT0PDyperNvkIgcKFTBh7fzNNCNlq+H4nkIJWzwA1476EfH/E2tnDpxWVI3zl/DDNY0BY1FP8AKSob8cbS3eE8mPPwCv4E4x2oAJRxo6my7RTTNaGLOO0TlWHEr8F8iYg2lXmI3/bePfRbnBeFIZEG674o6c6+GhNiwwQSXn+RrnfAKLHniTSHDmD/ALLx8QukxYzdqKHMzVk4ojm38NDhujU//PH9Gg+9ywPm4gdQwIzR0B+BW3zMbgVU4lOhjaC7jt8FyxsmYRFbStCABVxcKU5Lxi00O6B0zadNlEMwA0NeaNF36eI8LbLXMdxwxnHLZosAuVsjomyEz+IKbLUvbJj/AHsWHLNNWwhmfT/iEWHk3/yKtziIlYL5h98tmD9Tz+UfM8gVyWZjuiPc95Jc4lzidyblasMaVmHyslujEiIrzIEREAREQBERAEREAREQBERAEREAVx2Zxt0rFrrDfRsRvFtdR/mGxVOiNWSm07R2OchGGRwIBB2IIqPcpeFzzmmoKrWT2aSlYh8QMMNd1bVh6GySzx+Zpq06HhyPNYJxpnrY8lo21kXOabm468jxU6WxIgBsTyctekYhc2m4NR1CuHAOsd+Ox4KvovW9FwMWhjdYo/aBuwVM7BHHQ05Kxk8OhsYCbu/iLjQf0XXI5cUjHGx06gVUKL2l2IVxEw2v5HC+23lRRJ7BWGGczW5h/EDZLZzaKSNjmY+FYoETM6rrlZImFBrQGXceGvNZZfC8hDdTqVKYfVlPjEcuFtFXSMsYjw0K77RS2XKwCruSr8ImmiMIbL0IzOG54A8B71Yomdz0ar7UnlkeHAB8MNgPVzrk/AeS0lbX7UI2bEY3+UMb6Nb9Vqi1rSPPk7bCIik5CIiAIiIAiIgCIiAIiIAiIgCIiAIiIDpPZ458KYP0PiD1Id81Ckph0N1RcbjY/REWSf6Z6OL8I27BcQbmDmnqDqFsYYIjjQ0JuOFURUyRpg9k+XmHAZXtJI3Bv+69COW3bW3G5pvUIi4LWe24k2uwtqBRQpvEGBhq5t+V7fuiKSXFGGDMjLUULjuLADgAosGPWITwRF3Dsz5HUWah2t7QAvcyGb6OcNh+lp48SonY5tYo6oiuMxrHtEbTEpn+f/1atcRFpRhfYREUkBERAEREAREQH//Z"/>
          <p:cNvSpPr>
            <a:spLocks noGrp="1" noRot="1" noChangeAspect="1" noChangeArrowheads="1"/>
          </p:cNvSpPr>
          <p:nvPr>
            <p:ph type="sldImg"/>
          </p:nvPr>
        </p:nvSpPr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24230638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37DDBB-BD22-49ED-AA25-3D5EB8F4EC7F}" type="slidenum">
              <a:rPr lang="en-AU" smtClean="0"/>
              <a:t>5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13255992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37DDBB-BD22-49ED-AA25-3D5EB8F4EC7F}" type="slidenum">
              <a:rPr lang="en-AU" smtClean="0"/>
              <a:t>6</a:t>
            </a:fld>
            <a:endParaRPr lang="en-AU"/>
          </a:p>
        </p:txBody>
      </p:sp>
      <p:sp>
        <p:nvSpPr>
          <p:cNvPr id="5" name="AutoShape 2" descr="data:image/jpeg;base64,/9j/4AAQSkZJRgABAQAAAQABAAD/2wCEAAkGBxQTEhUUExQVFhUWGRgYFxgYGBcXFhcXHBwXFxQaGhcYHCggGBwlHBgUITEiJSkrLi4uFx8zODMsNygtLiwBCgoKDg0OGxAQGywkHyQsLCwsLCwsLCwsLCwsLCwsLCwsLCwsLCwsLCwsLCwsLCwsLCwsLCwsLCwsLCwsLCwsLP/AABEIAMgA/AMBIgACEQEDEQH/xAAcAAEAAgMBAQEAAAAAAAAAAAAABAUDBgcCAQj/xABCEAABAgQEAwUGBAMGBgMAAAABAAIDBBEhBRIxQVFhcQYTIoGRB6GxwdHwIzJS4UJy8RQVJGKCg1NjkqKywhYzNP/EABkBAQADAQEAAAAAAAAAAAAAAAABAwQCBf/EACQRAAICAgIDAQEAAwEAAAAAAAABAhEDIRIxBCJBMlFhcYET/9oADAMBAAIRAxEAPwDhqIiAIiIAiIgC9NbVfGiqvMNkQBUi9VDdEpWZsEwr+M33ACsZvgNuqzwWuNmijeOlfqsUeAeBHlVUSds0wjSKqZiDcKP3imTNtR66+5eIUvmFbU5a+hQmrI8SXNKhYIfA/wBFcQmEWI818iSwJrRRyJ4EWXYRTz9+qymFrwOimMl7VXuHDqOnwUWdcStyHN0CwysMgkm5+ZV5NQBsFF7qlTRTYcCHMRMtGC5N3fIW2CsJFrW0FATwH7qHDk3F2an0BU6TgFptc7m5oobISLiBAY7XXnRQZuS/SKdT8FcyTaihofI1HTdTmYVmvUkcDSv7rlOiXE0Wcw8EXNPKq12bl8pp/VdVmMPhtrmFOlPgtcxrCGuacjx6fVXQmUTh9NERZY8ItJB1CxK4oCIiAIiIAiIgCIiAIiIAvoC+K3wHDs5LiPC34qG6JSsz4Zh2lrn3LYpORqQ0A0NATT4K2wTCKjO4WOg5aBWEzLCG3ntzJ5KiUjTCBhyQmANzZncG3p1WMyubRp9FGmJtsJwoMx60AO5J24KVJ4w+I4Uh+Haprm620VTL4/wqpjAiTWnqSoUxhZb8qWW5xQ866nQbDyUeDhxJqTU+oXPMtWFs1OFKO0N6cbqfI4ZmFSOXJbHMYcGDTxFZZKVOXKG66pyO1iSKH+68ppqOX0WONh2V3JbxJYOXOqRy8wrF+ANcLjUBE2dOMUaGzCDlBp9/dVDjYeQaEGi6bAwvI0DWnvUebwVr70I++Oyi2PU55CwZp10WT+62s0ty/Zbs3Bqc/j6rFHw0Dko5NEcIs1WXxMMOVwJHQH0U6WxeEbtNOVDY9NV6xDCQdNVrUzLEHS/36ruMrKZ43E2WaxBjhQ0NdDT91TTcs112+o+mygQ4bhoT99VfYSytA+4dYHgdlYjPJHNO0EoWPrSxVOug9t8OsaXIXPytEXaMs1TPiIi6OQiIgCIiAIiIAiIgMkvCLnAAVXT+z+FAsYDpududBwGi5nJjxi9OewG67f2clwWM1o0Ai1zayryFuIn4dJ1PKlhpQaCyjY3J1adiTRvIAVJ94V/JeEVPOp5C319Cvj2tewkVFRpy1p5kk9SqZdGiL2c3fhxcQBvqdid/IW9TxV7IyXd0pc/dLK8dhuWp4fZ+K+Sktep8lmnJm/FBdkeXlHPNKa6lbDL4S1rdLrJIww3qpzYihHcm/hXMwYONSFMlsJa3ZS2RFk7xWKimTkfIMAAW4r6deS+hyLs4/wBnl4BXl0NegvD3qLJSIz2hRI0MEXUmOVHingq2y1IpZ5gFVQzMgHX2WxzbFFhsAIqFC7Op9FE/CSBpb57LNBg5GHiLgcR/F8arbpaG0gtI1AVRjElRh2p9P2WqKPOmzVe0Q7xgcNC31Fb9KH4rleJwckQjzHQrq4u2h3NR56/Bc47VQQItRuFbDszz6KRERWFQREQBERAEREAREQGeTd429Rr1X6BwhgawdBfbRfnuAaOB0uF+hZBv4THalwbTrSunD5qvIXYiexhOpF23BtYW/ZZpU6AX0vyqfoVCfD0pvRtt9zf7sFPgvAeTqKV3vQV+JPoqWaIo84lprv8AKpP3xUWCN17nnZjyJPuX2Tad9fis0ts349RJUOIs5csbIKkQoS5o7tHqFEspDXFeYcFZ+7XaTKpNBgKyryF5XZX2fXLHl3WUBei1BdEGMyqxug2UyIF4cFzR3yKiJBvVVc42ugsFsMw30VLPs2CiibsyYO+podrfGnwXztAKsB6iu+5+Kj4Y4B3N1l9xGIXMIOxr8nfVaIPRjyr2NZmYB7s2uPiP2XPe2jBVjgNRRdbdLHwkXBG2428wuXe0JpY9raWNfd/VWw7M8+jTURFaUBERAEREAREQBERAe4bakDiQv0dJwaMgtGgaLcqU38l+d8NA72GHaF7a9KivuX6XIAploNKDlwqNrtVeQuxHuNA8LRwbY+V6HzA8lXzkTITfW1OAH3TzKto4rEa0HQb7UuKDmR7itdxiLly268fPy9Fnka8fZJhE5b8fjr6BT5emigQGEtBPX6KxlWrO+zZHonQbdFkLgkBldl8eKKTkyiJupTLhV7SNDoV7gRspIPl0UpnMo30S6XCy90sTogIWaFFqOi7RVKzzlXxwsvjJkEW40WGZmPmloJOyNNx/EG7/ACXl0ZYe6cXE7gWWNgdS4K4LlRJcaj4qvnGUCuJQAi9lDxNooun0Qu6K6SlMwNPs6j5KsmH0iUPL3jRXWCRaOynQmn0+Sy4ng5c5zxrUGnMEFXQXqZcupESRgAtc3gLD5LlftZlCCxx4kft8113D9+I4/fVaB7Xpf/Ch5/WAOR291QrY9maXRxpERWlIREQBERAEREAREQGSAfE3qPiv03CcA1jqGlGkV5igHA3NfRfmBfqDs3F7yTgxKB34bD50B160VeQtxMksdVr3EaEtHQUBv/1eqpzLmM4gi4NfNXMqzJBuam9d71+pUrCJKlzqbnqVS1Zqi62Yjh34Q6KNLmllbY1EyMaBqqSCL+N3kFTkWzRhfrbLmDGAR8MOudF4ghgbX1USbnW6Nv0+qj4S3vRYd0xo5fFeJt0MipIC0zF8dcXZQbDYKpk8bcXViZqbC9PRQ2SofbOgB42NarNhYq15O7jTpotcwnEWOdqL87AblbI2aaBQaJHsTvowsblY61w4n5qKyeANXabFe4+JBoJOm61bHMYY0WNa6BQyFb7NpONs2t7l7biAJNKHkubSffPOZvothw6HFBBLSOK6TZDijaXPJFaemqgTkB+uao5rNKk6A8/uq8z8J5FPCfv3KaJTaKF0w5rhbTddBwuKIsNruIutMhYSXVqWhx0vYcSarbezkMNhhodnpvseiuw2ZvIdlJ3XdzMXYUqDzBv8lontkP8Ag23pWK2nMUP7GnFdM7RwgCToTSvQ2K5B7cJlv+HhfxXfTlpfmrUtmaT0coREVpSEREAREQBERAEREB9C7/7GZ8RsPEGtXQnPBqdnEub5LjvYvs0/EJlsBjgwZS97yK5WN1NNzUgU5rq/YHDmYdGiUiOfCcLggfmqADbRV5JJaZdhxylbj8OgTkEBracB8qkn1VzLwtHclXzgDoOYEEFrSOYorXDXVhD+X5KtLZZJ1EoMfilz2tAfel2itOqgOw0F1DEqRrQ09KKXjGJxm1MJrDQ0oa5r6aaKlhT8ydZWFX9T3gfAEqidWbcSdF1LybWD41Jv5rzMwA7gFr8/BxCJaHHlIIP6YZe4ebjQ+ihHsHMxBWYxKM4kGobRja2pYbaqVFMNtMsp2HJwal725uBIqtYnY8GIT3br8lMZ7M5cGsSPFeP5i0nzr8ld4fgkhLABrKkGtS95cPOvuUOKOk2afDgxA5rqGlb+V10XDpcuZUGxC+zkSHEaMrRr7vsqZhELK0D0XNbOm3xsrY0lSrnCtFos/hMaYjZobRlGY34A0+q6liELwEKlgNy5WtsSPhdGqZzF2rNQhCcgj8OWe6hpdpNegqDTyClwO00/ocNeedQ0600JK2OJNR4dasc7mFDdjsYmggvr0P0XSaQcJS6KY4xOv0kIzdaeOHqLkLz/AHpMmneQI4rXSJCC2OWdNvv3TWDXxk/ALFFw+JXxthHoSPiEb/wTGLXbNTONua7wykcu/wCY8OHuJHuXUeyEy98JpiZcxvRoIpyvqtSiMANhTlr71tfZyYrRWYnsz+THQ7TEAuc7RrcxPSq45jMds5Md+RUZQ2HXYC/zXXe38bupSPF4MIA5u8I+K4hCgnuI0Ojg9kv32a4y+OGAB1aTXqFZkTekVePSdsg+0yBKAyzpbLmLHNjZfylzSAD1uR5LSFZ44aFjP0MFervEfcQqxWw/KM2X9sIiLorCIiAIiIAiIgNh7DYi+DMnu3FrokN8Oo1uMw97Qtow/HIpNIh1NA7TxGtjtdc7lY5Y9rxq0hw8jVdMhyDIsvGLfyudBisI4ERA75LPnW02el4L9JJd6OndkcUEeV7knxQ2sBG9MgHncH1W3YS78IDcW9PsLifYHEDCxCG2hyuYWvNagtDdSTvUA+a7iHaD1UR/pVmjTo13FG5XEDdYpIf6jxOgXrtC78Si8SbSAs0n7G7HH0TJjpIO1dTk1rR7yCos3grj+SNEHWh+QVlLhWDRZWRimVSyuDNMPZuK4+KMachQqZLdmmM1JKvYpAWCaiUaSnFI7/8AScipyVcaabeSt5aHZVUuQFeSwqPKyiCtk5nSMM1cUVE6ovu1xWwzLaVotanJoNca9VGTsjE9F3h0xnbU6qUyFdUHZ+PmzU0+6K5ESimL/pE4u9EiKQBRVE45TYkSqgxmCqSdnWONFNMil1edl9bcFSTzqK17LupmU4uznyfwYfapFLcNiuFDR0PX+cDzXLsEm3xIUdkQ1Dpd7Q86gZmOueAuug+1yeDZRkCvijusN6MLS49LrmfaOL/ZpNwbZ0WkLyPif7gB/qV8v0kjNiSWNzfw0DEJjvIj37EmnTQe6ijIivMLd7CIiEBERAEREAREQH1dD9muMNc10pE11hniK5nN8rnzK52s8lNOhRGxGGjmODmnmLrmceSotw5XjlyR2mJg3czAdo17HtrwzCx9QF1Hs9Od9LsiG7qUf/O2zvhXzXPMKxJuIQYOV7GucDVp1aQKvHMAggK99nMWLDfHl4oGWneQyDc7PB8sp9Vlhp0z0vIqcOa7LLG2VcCF5lnqZMNzOpw+/oq0+F9FXkVOzvBK1RbQnqSIqrWxVkbFUxkJY7MkZ9SvE2atsvD4gXubdkhF7tAAnZNVRVykE1B4LZJHSg3Wo/8AyOAHhmcV2FRX0V1J4k0gFpCQaQzQckT8U8II5LUJ6RMRrnV8VCOSucWxIBpJK1eN2nhA5AQXHYXPmNkntk4o8Y0y57PNLBlIor1a12ene+L7irSLcLDVbCx/HVcxElsRFCmHqTFeq2ajaozpIgR21PJWmDOoQD93WGQaHtPEeqyYaz8Qca+5W41WzLmlejWvaHKCbxSWgd4GZIWuoa55Lrjo0Ll3tEnmGMyBDJc2A0h5Ns0Yn8Q9AAxo6FdRxuLCgR8QxCMSSwhsAbFzQ2GAQdy4HoAVwWPFL3Oc41LiSTxJNStEVuzHknUVBf8ATGiIrDOEREAREQBERAEREAREQGz9hceZLx2iN/8AU51cw/NCdoHjiKWI3HRdxbJCXmIUdkSsJz2taK1q14o413bevovzOr2R7XTUKG2GIlWM/IHVOXkL6KqeO9rs04c3H1l0fpmK+kR1fvQKhxKcpEK9dnsa/tcpAmKgvewCJSwERvhif9wr5quxBudxI+ys2XWjf4tN2T4U7VSv7TwVFCguZfZTZN4cafdVSja6LuQGY1Og0U+eYIkNzNKghV0Jhapofaqtj0ZJu3ZzjtF2KfFbfKSLhwseXRRsJdGlx3cRxcBo46jkTuumvjClCqfEZKG/YW1StUdqVu2aLjU897crXXOpGw5c1DwrsvEuWktrqdXHzW7Q8NhVBFLFWcOK1ulFJDeyB2UwXuKm99Vdxot1iZNhQ40cVqoaRyrskvmFCnbhfWvzOFN6rNNQ8rDVcMsTPnZuP4y07hWDSGxr0oBmPQXuVQYPG/FtuCvntAxD+zyczErRzofdMI/VE8NvLMfJX4tox+RptnDO0naKLNvcXuPd53vazQDM4mvM31KpURazzm7CIiEBERAEREAREQBERAEREAREQHRvZJj2Rz5VxtE8cP8AnA8Y82gH/St7jRvF5rgctMOhua9hLXNILSNQRouwYdjLZmE2Oyx/LEb+l9L+R1CzZ4fT0PDyperNvkIgcKFTBh7fzNNCNlq+H4nkIJWzwA1476EfH/E2tnDpxWVI3zl/DDNY0BY1FP8AKSob8cbS3eE8mPPwCv4E4x2oAJRxo6my7RTTNaGLOO0TlWHEr8F8iYg2lXmI3/bePfRbnBeFIZEG674o6c6+GhNiwwQSXn+RrnfAKLHniTSHDmD/ALLx8QukxYzdqKHMzVk4ojm38NDhujU//PH9Gg+9ywPm4gdQwIzR0B+BW3zMbgVU4lOhjaC7jt8FyxsmYRFbStCABVxcKU5Lxi00O6B0zadNlEMwA0NeaNF36eI8LbLXMdxwxnHLZosAuVsjomyEz+IKbLUvbJj/AHsWHLNNWwhmfT/iEWHk3/yKtziIlYL5h98tmD9Tz+UfM8gVyWZjuiPc95Jc4lzidyblasMaVmHyslujEiIrzIEREAREQBERAEREAREQBERAEREAVx2Zxt0rFrrDfRsRvFtdR/mGxVOiNWSm07R2OchGGRwIBB2IIqPcpeFzzmmoKrWT2aSlYh8QMMNd1bVh6GySzx+Zpq06HhyPNYJxpnrY8lo21kXOabm468jxU6WxIgBsTyctekYhc2m4NR1CuHAOsd+Ox4KvovW9FwMWhjdYo/aBuwVM7BHHQ05Kxk8OhsYCbu/iLjQf0XXI5cUjHGx06gVUKL2l2IVxEw2v5HC+23lRRJ7BWGGczW5h/EDZLZzaKSNjmY+FYoETM6rrlZImFBrQGXceGvNZZfC8hDdTqVKYfVlPjEcuFtFXSMsYjw0K77RS2XKwCruSr8ImmiMIbL0IzOG54A8B71Yomdz0ar7UnlkeHAB8MNgPVzrk/AeS0lbX7UI2bEY3+UMb6Nb9Vqi1rSPPk7bCIik5CIiAIiIAiIgCIiAIiIAiIgCIiAIiIDpPZ458KYP0PiD1Id81Ckph0N1RcbjY/REWSf6Z6OL8I27BcQbmDmnqDqFsYYIjjQ0JuOFURUyRpg9k+XmHAZXtJI3Bv+69COW3bW3G5pvUIi4LWe24k2uwtqBRQpvEGBhq5t+V7fuiKSXFGGDMjLUULjuLADgAosGPWITwRF3Dsz5HUWah2t7QAvcyGb6OcNh+lp48SonY5tYo6oiuMxrHtEbTEpn+f/1atcRFpRhfYREUkBERAEREAREQH//Z"/>
          <p:cNvSpPr>
            <a:spLocks noGrp="1" noRot="1" noChangeAspect="1" noChangeArrowheads="1"/>
          </p:cNvSpPr>
          <p:nvPr>
            <p:ph type="sldImg"/>
          </p:nvPr>
        </p:nvSpPr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24230638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37DDBB-BD22-49ED-AA25-3D5EB8F4EC7F}" type="slidenum">
              <a:rPr lang="en-AU" smtClean="0"/>
              <a:t>7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54950253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37DDBB-BD22-49ED-AA25-3D5EB8F4EC7F}" type="slidenum">
              <a:rPr lang="en-AU" smtClean="0"/>
              <a:t>8</a:t>
            </a:fld>
            <a:endParaRPr lang="en-AU"/>
          </a:p>
        </p:txBody>
      </p:sp>
      <p:sp>
        <p:nvSpPr>
          <p:cNvPr id="5" name="AutoShape 2" descr="data:image/jpeg;base64,/9j/4AAQSkZJRgABAQAAAQABAAD/2wCEAAkGBxQTEhUUExQVFhUWGRgYFxgYGBcXFhcXHBwXFxQaGhcYHCggGBwlHBgUITEiJSkrLi4uFx8zODMsNygtLiwBCgoKDg0OGxAQGywkHyQsLCwsLCwsLCwsLCwsLCwsLCwsLCwsLCwsLCwsLCwsLCwsLCwsLCwsLCwsLCwsLCwsLP/AABEIAMgA/AMBIgACEQEDEQH/xAAcAAEAAgMBAQEAAAAAAAAAAAAABAUDBgcCAQj/xABCEAABAgQEAwUGBAMGBgMAAAABAAIDBBEhBRIxQVFhcQYTIoGRB6GxwdHwIzJS4UJy8RQVJGKCg1NjkqKywhYzNP/EABkBAQADAQEAAAAAAAAAAAAAAAABAwQCBf/EACQRAAICAgIDAQEAAwEAAAAAAAABAhEDIRIxBCJBMlFhcYET/9oADAMBAAIRAxEAPwDhqIiAIiIAiIgC9NbVfGiqvMNkQBUi9VDdEpWZsEwr+M33ACsZvgNuqzwWuNmijeOlfqsUeAeBHlVUSds0wjSKqZiDcKP3imTNtR66+5eIUvmFbU5a+hQmrI8SXNKhYIfA/wBFcQmEWI818iSwJrRRyJ4EWXYRTz9+qymFrwOimMl7VXuHDqOnwUWdcStyHN0CwysMgkm5+ZV5NQBsFF7qlTRTYcCHMRMtGC5N3fIW2CsJFrW0FATwH7qHDk3F2an0BU6TgFptc7m5oobISLiBAY7XXnRQZuS/SKdT8FcyTaihofI1HTdTmYVmvUkcDSv7rlOiXE0Wcw8EXNPKq12bl8pp/VdVmMPhtrmFOlPgtcxrCGuacjx6fVXQmUTh9NERZY8ItJB1CxK4oCIiAIiIAiIgCIiAIiIAvoC+K3wHDs5LiPC34qG6JSsz4Zh2lrn3LYpORqQ0A0NATT4K2wTCKjO4WOg5aBWEzLCG3ntzJ5KiUjTCBhyQmANzZncG3p1WMyubRp9FGmJtsJwoMx60AO5J24KVJ4w+I4Uh+Haprm620VTL4/wqpjAiTWnqSoUxhZb8qWW5xQ866nQbDyUeDhxJqTU+oXPMtWFs1OFKO0N6cbqfI4ZmFSOXJbHMYcGDTxFZZKVOXKG66pyO1iSKH+68ppqOX0WONh2V3JbxJYOXOqRy8wrF+ANcLjUBE2dOMUaGzCDlBp9/dVDjYeQaEGi6bAwvI0DWnvUebwVr70I++Oyi2PU55CwZp10WT+62s0ty/Zbs3Bqc/j6rFHw0Dko5NEcIs1WXxMMOVwJHQH0U6WxeEbtNOVDY9NV6xDCQdNVrUzLEHS/36ruMrKZ43E2WaxBjhQ0NdDT91TTcs112+o+mygQ4bhoT99VfYSytA+4dYHgdlYjPJHNO0EoWPrSxVOug9t8OsaXIXPytEXaMs1TPiIi6OQiIgCIiAIiIAiIgMkvCLnAAVXT+z+FAsYDpududBwGi5nJjxi9OewG67f2clwWM1o0Ai1zayryFuIn4dJ1PKlhpQaCyjY3J1adiTRvIAVJ94V/JeEVPOp5C319Cvj2tewkVFRpy1p5kk9SqZdGiL2c3fhxcQBvqdid/IW9TxV7IyXd0pc/dLK8dhuWp4fZ+K+Sktep8lmnJm/FBdkeXlHPNKa6lbDL4S1rdLrJIww3qpzYihHcm/hXMwYONSFMlsJa3ZS2RFk7xWKimTkfIMAAW4r6deS+hyLs4/wBnl4BXl0NegvD3qLJSIz2hRI0MEXUmOVHingq2y1IpZ5gFVQzMgHX2WxzbFFhsAIqFC7Op9FE/CSBpb57LNBg5GHiLgcR/F8arbpaG0gtI1AVRjElRh2p9P2WqKPOmzVe0Q7xgcNC31Fb9KH4rleJwckQjzHQrq4u2h3NR56/Bc47VQQItRuFbDszz6KRERWFQREQBERAEREAREQGeTd429Rr1X6BwhgawdBfbRfnuAaOB0uF+hZBv4THalwbTrSunD5qvIXYiexhOpF23BtYW/ZZpU6AX0vyqfoVCfD0pvRtt9zf7sFPgvAeTqKV3vQV+JPoqWaIo84lprv8AKpP3xUWCN17nnZjyJPuX2Tad9fis0ts349RJUOIs5csbIKkQoS5o7tHqFEspDXFeYcFZ+7XaTKpNBgKyryF5XZX2fXLHl3WUBei1BdEGMyqxug2UyIF4cFzR3yKiJBvVVc42ugsFsMw30VLPs2CiibsyYO+podrfGnwXztAKsB6iu+5+Kj4Y4B3N1l9xGIXMIOxr8nfVaIPRjyr2NZmYB7s2uPiP2XPe2jBVjgNRRdbdLHwkXBG2428wuXe0JpY9raWNfd/VWw7M8+jTURFaUBERAEREAREQBERAe4bakDiQv0dJwaMgtGgaLcqU38l+d8NA72GHaF7a9KivuX6XIAploNKDlwqNrtVeQuxHuNA8LRwbY+V6HzA8lXzkTITfW1OAH3TzKto4rEa0HQb7UuKDmR7itdxiLly268fPy9Fnka8fZJhE5b8fjr6BT5emigQGEtBPX6KxlWrO+zZHonQbdFkLgkBldl8eKKTkyiJupTLhV7SNDoV7gRspIPl0UpnMo30S6XCy90sTogIWaFFqOi7RVKzzlXxwsvjJkEW40WGZmPmloJOyNNx/EG7/ACXl0ZYe6cXE7gWWNgdS4K4LlRJcaj4qvnGUCuJQAi9lDxNooun0Qu6K6SlMwNPs6j5KsmH0iUPL3jRXWCRaOynQmn0+Sy4ng5c5zxrUGnMEFXQXqZcupESRgAtc3gLD5LlftZlCCxx4kft8113D9+I4/fVaB7Xpf/Ch5/WAOR291QrY9maXRxpERWlIREQBERAEREAREQGSAfE3qPiv03CcA1jqGlGkV5igHA3NfRfmBfqDs3F7yTgxKB34bD50B160VeQtxMksdVr3EaEtHQUBv/1eqpzLmM4gi4NfNXMqzJBuam9d71+pUrCJKlzqbnqVS1Zqi62Yjh34Q6KNLmllbY1EyMaBqqSCL+N3kFTkWzRhfrbLmDGAR8MOudF4ghgbX1USbnW6Nv0+qj4S3vRYd0xo5fFeJt0MipIC0zF8dcXZQbDYKpk8bcXViZqbC9PRQ2SofbOgB42NarNhYq15O7jTpotcwnEWOdqL87AblbI2aaBQaJHsTvowsblY61w4n5qKyeANXabFe4+JBoJOm61bHMYY0WNa6BQyFb7NpONs2t7l7biAJNKHkubSffPOZvothw6HFBBLSOK6TZDijaXPJFaemqgTkB+uao5rNKk6A8/uq8z8J5FPCfv3KaJTaKF0w5rhbTddBwuKIsNruIutMhYSXVqWhx0vYcSarbezkMNhhodnpvseiuw2ZvIdlJ3XdzMXYUqDzBv8lontkP8Ag23pWK2nMUP7GnFdM7RwgCToTSvQ2K5B7cJlv+HhfxXfTlpfmrUtmaT0coREVpSEREAREQBERAEREB9C7/7GZ8RsPEGtXQnPBqdnEub5LjvYvs0/EJlsBjgwZS97yK5WN1NNzUgU5rq/YHDmYdGiUiOfCcLggfmqADbRV5JJaZdhxylbj8OgTkEBracB8qkn1VzLwtHclXzgDoOYEEFrSOYorXDXVhD+X5KtLZZJ1EoMfilz2tAfel2itOqgOw0F1DEqRrQ09KKXjGJxm1MJrDQ0oa5r6aaKlhT8ydZWFX9T3gfAEqidWbcSdF1LybWD41Jv5rzMwA7gFr8/BxCJaHHlIIP6YZe4ebjQ+ihHsHMxBWYxKM4kGobRja2pYbaqVFMNtMsp2HJwal725uBIqtYnY8GIT3br8lMZ7M5cGsSPFeP5i0nzr8ld4fgkhLABrKkGtS95cPOvuUOKOk2afDgxA5rqGlb+V10XDpcuZUGxC+zkSHEaMrRr7vsqZhELK0D0XNbOm3xsrY0lSrnCtFos/hMaYjZobRlGY34A0+q6liELwEKlgNy5WtsSPhdGqZzF2rNQhCcgj8OWe6hpdpNegqDTyClwO00/ocNeedQ0600JK2OJNR4dasc7mFDdjsYmggvr0P0XSaQcJS6KY4xOv0kIzdaeOHqLkLz/AHpMmneQI4rXSJCC2OWdNvv3TWDXxk/ALFFw+JXxthHoSPiEb/wTGLXbNTONua7wykcu/wCY8OHuJHuXUeyEy98JpiZcxvRoIpyvqtSiMANhTlr71tfZyYrRWYnsz+THQ7TEAuc7RrcxPSq45jMds5Md+RUZQ2HXYC/zXXe38bupSPF4MIA5u8I+K4hCgnuI0Ojg9kv32a4y+OGAB1aTXqFZkTekVePSdsg+0yBKAyzpbLmLHNjZfylzSAD1uR5LSFZ44aFjP0MFervEfcQqxWw/KM2X9sIiLorCIiAIiIAiIgNh7DYi+DMnu3FrokN8Oo1uMw97Qtow/HIpNIh1NA7TxGtjtdc7lY5Y9rxq0hw8jVdMhyDIsvGLfyudBisI4ERA75LPnW02el4L9JJd6OndkcUEeV7knxQ2sBG9MgHncH1W3YS78IDcW9PsLifYHEDCxCG2hyuYWvNagtDdSTvUA+a7iHaD1UR/pVmjTo13FG5XEDdYpIf6jxOgXrtC78Si8SbSAs0n7G7HH0TJjpIO1dTk1rR7yCos3grj+SNEHWh+QVlLhWDRZWRimVSyuDNMPZuK4+KMachQqZLdmmM1JKvYpAWCaiUaSnFI7/8AScipyVcaabeSt5aHZVUuQFeSwqPKyiCtk5nSMM1cUVE6ovu1xWwzLaVotanJoNca9VGTsjE9F3h0xnbU6qUyFdUHZ+PmzU0+6K5ESimL/pE4u9EiKQBRVE45TYkSqgxmCqSdnWONFNMil1edl9bcFSTzqK17LupmU4uznyfwYfapFLcNiuFDR0PX+cDzXLsEm3xIUdkQ1Dpd7Q86gZmOueAuug+1yeDZRkCvijusN6MLS49LrmfaOL/ZpNwbZ0WkLyPif7gB/qV8v0kjNiSWNzfw0DEJjvIj37EmnTQe6ijIivMLd7CIiEBERAEREAREQH1dD9muMNc10pE11hniK5nN8rnzK52s8lNOhRGxGGjmODmnmLrmceSotw5XjlyR2mJg3czAdo17HtrwzCx9QF1Hs9Od9LsiG7qUf/O2zvhXzXPMKxJuIQYOV7GucDVp1aQKvHMAggK99nMWLDfHl4oGWneQyDc7PB8sp9Vlhp0z0vIqcOa7LLG2VcCF5lnqZMNzOpw+/oq0+F9FXkVOzvBK1RbQnqSIqrWxVkbFUxkJY7MkZ9SvE2atsvD4gXubdkhF7tAAnZNVRVykE1B4LZJHSg3Wo/8AyOAHhmcV2FRX0V1J4k0gFpCQaQzQckT8U8II5LUJ6RMRrnV8VCOSucWxIBpJK1eN2nhA5AQXHYXPmNkntk4o8Y0y57PNLBlIor1a12ene+L7irSLcLDVbCx/HVcxElsRFCmHqTFeq2ajaozpIgR21PJWmDOoQD93WGQaHtPEeqyYaz8Qca+5W41WzLmlejWvaHKCbxSWgd4GZIWuoa55Lrjo0Ll3tEnmGMyBDJc2A0h5Ns0Yn8Q9AAxo6FdRxuLCgR8QxCMSSwhsAbFzQ2GAQdy4HoAVwWPFL3Oc41LiSTxJNStEVuzHknUVBf8ATGiIrDOEREAREQBERAEREAREQGz9hceZLx2iN/8AU51cw/NCdoHjiKWI3HRdxbJCXmIUdkSsJz2taK1q14o413bevovzOr2R7XTUKG2GIlWM/IHVOXkL6KqeO9rs04c3H1l0fpmK+kR1fvQKhxKcpEK9dnsa/tcpAmKgvewCJSwERvhif9wr5quxBudxI+ys2XWjf4tN2T4U7VSv7TwVFCguZfZTZN4cafdVSja6LuQGY1Og0U+eYIkNzNKghV0Jhapofaqtj0ZJu3ZzjtF2KfFbfKSLhwseXRRsJdGlx3cRxcBo46jkTuumvjClCqfEZKG/YW1StUdqVu2aLjU897crXXOpGw5c1DwrsvEuWktrqdXHzW7Q8NhVBFLFWcOK1ulFJDeyB2UwXuKm99Vdxot1iZNhQ40cVqoaRyrskvmFCnbhfWvzOFN6rNNQ8rDVcMsTPnZuP4y07hWDSGxr0oBmPQXuVQYPG/FtuCvntAxD+zyczErRzofdMI/VE8NvLMfJX4tox+RptnDO0naKLNvcXuPd53vazQDM4mvM31KpURazzm7CIiEBERAEREAREQBERAEREAREQHRvZJj2Rz5VxtE8cP8AnA8Y82gH/St7jRvF5rgctMOhua9hLXNILSNQRouwYdjLZmE2Oyx/LEb+l9L+R1CzZ4fT0PDyperNvkIgcKFTBh7fzNNCNlq+H4nkIJWzwA1476EfH/E2tnDpxWVI3zl/DDNY0BY1FP8AKSob8cbS3eE8mPPwCv4E4x2oAJRxo6my7RTTNaGLOO0TlWHEr8F8iYg2lXmI3/bePfRbnBeFIZEG674o6c6+GhNiwwQSXn+RrnfAKLHniTSHDmD/ALLx8QukxYzdqKHMzVk4ojm38NDhujU//PH9Gg+9ywPm4gdQwIzR0B+BW3zMbgVU4lOhjaC7jt8FyxsmYRFbStCABVxcKU5Lxi00O6B0zadNlEMwA0NeaNF36eI8LbLXMdxwxnHLZosAuVsjomyEz+IKbLUvbJj/AHsWHLNNWwhmfT/iEWHk3/yKtziIlYL5h98tmD9Tz+UfM8gVyWZjuiPc95Jc4lzidyblasMaVmHyslujEiIrzIEREAREQBERAEREAREQBERAEREAVx2Zxt0rFrrDfRsRvFtdR/mGxVOiNWSm07R2OchGGRwIBB2IIqPcpeFzzmmoKrWT2aSlYh8QMMNd1bVh6GySzx+Zpq06HhyPNYJxpnrY8lo21kXOabm468jxU6WxIgBsTyctekYhc2m4NR1CuHAOsd+Ox4KvovW9FwMWhjdYo/aBuwVM7BHHQ05Kxk8OhsYCbu/iLjQf0XXI5cUjHGx06gVUKL2l2IVxEw2v5HC+23lRRJ7BWGGczW5h/EDZLZzaKSNjmY+FYoETM6rrlZImFBrQGXceGvNZZfC8hDdTqVKYfVlPjEcuFtFXSMsYjw0K77RS2XKwCruSr8ImmiMIbL0IzOG54A8B71Yomdz0ar7UnlkeHAB8MNgPVzrk/AeS0lbX7UI2bEY3+UMb6Nb9Vqi1rSPPk7bCIik5CIiAIiIAiIgCIiAIiIAiIgCIiAIiIDpPZ458KYP0PiD1Id81Ckph0N1RcbjY/REWSf6Z6OL8I27BcQbmDmnqDqFsYYIjjQ0JuOFURUyRpg9k+XmHAZXtJI3Bv+69COW3bW3G5pvUIi4LWe24k2uwtqBRQpvEGBhq5t+V7fuiKSXFGGDMjLUULjuLADgAosGPWITwRF3Dsz5HUWah2t7QAvcyGb6OcNh+lp48SonY5tYo6oiuMxrHtEbTEpn+f/1atcRFpRhfYREUkBERAEREAREQH//Z"/>
          <p:cNvSpPr>
            <a:spLocks noGrp="1" noRot="1" noChangeAspect="1" noChangeArrowheads="1"/>
          </p:cNvSpPr>
          <p:nvPr>
            <p:ph type="sldImg"/>
          </p:nvPr>
        </p:nvSpPr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24230638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37DDBB-BD22-49ED-AA25-3D5EB8F4EC7F}" type="slidenum">
              <a:rPr lang="en-AU" smtClean="0"/>
              <a:t>9</a:t>
            </a:fld>
            <a:endParaRPr lang="en-AU"/>
          </a:p>
        </p:txBody>
      </p:sp>
      <p:sp>
        <p:nvSpPr>
          <p:cNvPr id="5" name="AutoShape 2" descr="data:image/jpeg;base64,/9j/4AAQSkZJRgABAQAAAQABAAD/2wCEAAkGBxQTEhUUExQVFhUWGRgYFxgYGBcXFhcXHBwXFxQaGhcYHCggGBwlHBgUITEiJSkrLi4uFx8zODMsNygtLiwBCgoKDg0OGxAQGywkHyQsLCwsLCwsLCwsLCwsLCwsLCwsLCwsLCwsLCwsLCwsLCwsLCwsLCwsLCwsLCwsLCwsLP/AABEIAMgA/AMBIgACEQEDEQH/xAAcAAEAAgMBAQEAAAAAAAAAAAAABAUDBgcCAQj/xABCEAABAgQEAwUGBAMGBgMAAAABAAIDBBEhBRIxQVFhcQYTIoGRB6GxwdHwIzJS4UJy8RQVJGKCg1NjkqKywhYzNP/EABkBAQADAQEAAAAAAAAAAAAAAAABAwQCBf/EACQRAAICAgIDAQEAAwEAAAAAAAABAhEDIRIxBCJBMlFhcYET/9oADAMBAAIRAxEAPwDhqIiAIiIAiIgC9NbVfGiqvMNkQBUi9VDdEpWZsEwr+M33ACsZvgNuqzwWuNmijeOlfqsUeAeBHlVUSds0wjSKqZiDcKP3imTNtR66+5eIUvmFbU5a+hQmrI8SXNKhYIfA/wBFcQmEWI818iSwJrRRyJ4EWXYRTz9+qymFrwOimMl7VXuHDqOnwUWdcStyHN0CwysMgkm5+ZV5NQBsFF7qlTRTYcCHMRMtGC5N3fIW2CsJFrW0FATwH7qHDk3F2an0BU6TgFptc7m5oobISLiBAY7XXnRQZuS/SKdT8FcyTaihofI1HTdTmYVmvUkcDSv7rlOiXE0Wcw8EXNPKq12bl8pp/VdVmMPhtrmFOlPgtcxrCGuacjx6fVXQmUTh9NERZY8ItJB1CxK4oCIiAIiIAiIgCIiAIiIAvoC+K3wHDs5LiPC34qG6JSsz4Zh2lrn3LYpORqQ0A0NATT4K2wTCKjO4WOg5aBWEzLCG3ntzJ5KiUjTCBhyQmANzZncG3p1WMyubRp9FGmJtsJwoMx60AO5J24KVJ4w+I4Uh+Haprm620VTL4/wqpjAiTWnqSoUxhZb8qWW5xQ866nQbDyUeDhxJqTU+oXPMtWFs1OFKO0N6cbqfI4ZmFSOXJbHMYcGDTxFZZKVOXKG66pyO1iSKH+68ppqOX0WONh2V3JbxJYOXOqRy8wrF+ANcLjUBE2dOMUaGzCDlBp9/dVDjYeQaEGi6bAwvI0DWnvUebwVr70I++Oyi2PU55CwZp10WT+62s0ty/Zbs3Bqc/j6rFHw0Dko5NEcIs1WXxMMOVwJHQH0U6WxeEbtNOVDY9NV6xDCQdNVrUzLEHS/36ruMrKZ43E2WaxBjhQ0NdDT91TTcs112+o+mygQ4bhoT99VfYSytA+4dYHgdlYjPJHNO0EoWPrSxVOug9t8OsaXIXPytEXaMs1TPiIi6OQiIgCIiAIiIAiIgMkvCLnAAVXT+z+FAsYDpududBwGi5nJjxi9OewG67f2clwWM1o0Ai1zayryFuIn4dJ1PKlhpQaCyjY3J1adiTRvIAVJ94V/JeEVPOp5C319Cvj2tewkVFRpy1p5kk9SqZdGiL2c3fhxcQBvqdid/IW9TxV7IyXd0pc/dLK8dhuWp4fZ+K+Sktep8lmnJm/FBdkeXlHPNKa6lbDL4S1rdLrJIww3qpzYihHcm/hXMwYONSFMlsJa3ZS2RFk7xWKimTkfIMAAW4r6deS+hyLs4/wBnl4BXl0NegvD3qLJSIz2hRI0MEXUmOVHingq2y1IpZ5gFVQzMgHX2WxzbFFhsAIqFC7Op9FE/CSBpb57LNBg5GHiLgcR/F8arbpaG0gtI1AVRjElRh2p9P2WqKPOmzVe0Q7xgcNC31Fb9KH4rleJwckQjzHQrq4u2h3NR56/Bc47VQQItRuFbDszz6KRERWFQREQBERAEREAREQGeTd429Rr1X6BwhgawdBfbRfnuAaOB0uF+hZBv4THalwbTrSunD5qvIXYiexhOpF23BtYW/ZZpU6AX0vyqfoVCfD0pvRtt9zf7sFPgvAeTqKV3vQV+JPoqWaIo84lprv8AKpP3xUWCN17nnZjyJPuX2Tad9fis0ts349RJUOIs5csbIKkQoS5o7tHqFEspDXFeYcFZ+7XaTKpNBgKyryF5XZX2fXLHl3WUBei1BdEGMyqxug2UyIF4cFzR3yKiJBvVVc42ugsFsMw30VLPs2CiibsyYO+podrfGnwXztAKsB6iu+5+Kj4Y4B3N1l9xGIXMIOxr8nfVaIPRjyr2NZmYB7s2uPiP2XPe2jBVjgNRRdbdLHwkXBG2428wuXe0JpY9raWNfd/VWw7M8+jTURFaUBERAEREAREQBERAe4bakDiQv0dJwaMgtGgaLcqU38l+d8NA72GHaF7a9KivuX6XIAploNKDlwqNrtVeQuxHuNA8LRwbY+V6HzA8lXzkTITfW1OAH3TzKto4rEa0HQb7UuKDmR7itdxiLly268fPy9Fnka8fZJhE5b8fjr6BT5emigQGEtBPX6KxlWrO+zZHonQbdFkLgkBldl8eKKTkyiJupTLhV7SNDoV7gRspIPl0UpnMo30S6XCy90sTogIWaFFqOi7RVKzzlXxwsvjJkEW40WGZmPmloJOyNNx/EG7/ACXl0ZYe6cXE7gWWNgdS4K4LlRJcaj4qvnGUCuJQAi9lDxNooun0Qu6K6SlMwNPs6j5KsmH0iUPL3jRXWCRaOynQmn0+Sy4ng5c5zxrUGnMEFXQXqZcupESRgAtc3gLD5LlftZlCCxx4kft8113D9+I4/fVaB7Xpf/Ch5/WAOR291QrY9maXRxpERWlIREQBERAEREAREQGSAfE3qPiv03CcA1jqGlGkV5igHA3NfRfmBfqDs3F7yTgxKB34bD50B160VeQtxMksdVr3EaEtHQUBv/1eqpzLmM4gi4NfNXMqzJBuam9d71+pUrCJKlzqbnqVS1Zqi62Yjh34Q6KNLmllbY1EyMaBqqSCL+N3kFTkWzRhfrbLmDGAR8MOudF4ghgbX1USbnW6Nv0+qj4S3vRYd0xo5fFeJt0MipIC0zF8dcXZQbDYKpk8bcXViZqbC9PRQ2SofbOgB42NarNhYq15O7jTpotcwnEWOdqL87AblbI2aaBQaJHsTvowsblY61w4n5qKyeANXabFe4+JBoJOm61bHMYY0WNa6BQyFb7NpONs2t7l7biAJNKHkubSffPOZvothw6HFBBLSOK6TZDijaXPJFaemqgTkB+uao5rNKk6A8/uq8z8J5FPCfv3KaJTaKF0w5rhbTddBwuKIsNruIutMhYSXVqWhx0vYcSarbezkMNhhodnpvseiuw2ZvIdlJ3XdzMXYUqDzBv8lontkP8Ag23pWK2nMUP7GnFdM7RwgCToTSvQ2K5B7cJlv+HhfxXfTlpfmrUtmaT0coREVpSEREAREQBERAEREB9C7/7GZ8RsPEGtXQnPBqdnEub5LjvYvs0/EJlsBjgwZS97yK5WN1NNzUgU5rq/YHDmYdGiUiOfCcLggfmqADbRV5JJaZdhxylbj8OgTkEBracB8qkn1VzLwtHclXzgDoOYEEFrSOYorXDXVhD+X5KtLZZJ1EoMfilz2tAfel2itOqgOw0F1DEqRrQ09KKXjGJxm1MJrDQ0oa5r6aaKlhT8ydZWFX9T3gfAEqidWbcSdF1LybWD41Jv5rzMwA7gFr8/BxCJaHHlIIP6YZe4ebjQ+ihHsHMxBWYxKM4kGobRja2pYbaqVFMNtMsp2HJwal725uBIqtYnY8GIT3br8lMZ7M5cGsSPFeP5i0nzr8ld4fgkhLABrKkGtS95cPOvuUOKOk2afDgxA5rqGlb+V10XDpcuZUGxC+zkSHEaMrRr7vsqZhELK0D0XNbOm3xsrY0lSrnCtFos/hMaYjZobRlGY34A0+q6liELwEKlgNy5WtsSPhdGqZzF2rNQhCcgj8OWe6hpdpNegqDTyClwO00/ocNeedQ0600JK2OJNR4dasc7mFDdjsYmggvr0P0XSaQcJS6KY4xOv0kIzdaeOHqLkLz/AHpMmneQI4rXSJCC2OWdNvv3TWDXxk/ALFFw+JXxthHoSPiEb/wTGLXbNTONua7wykcu/wCY8OHuJHuXUeyEy98JpiZcxvRoIpyvqtSiMANhTlr71tfZyYrRWYnsz+THQ7TEAuc7RrcxPSq45jMds5Md+RUZQ2HXYC/zXXe38bupSPF4MIA5u8I+K4hCgnuI0Ojg9kv32a4y+OGAB1aTXqFZkTekVePSdsg+0yBKAyzpbLmLHNjZfylzSAD1uR5LSFZ44aFjP0MFervEfcQqxWw/KM2X9sIiLorCIiAIiIAiIgNh7DYi+DMnu3FrokN8Oo1uMw97Qtow/HIpNIh1NA7TxGtjtdc7lY5Y9rxq0hw8jVdMhyDIsvGLfyudBisI4ERA75LPnW02el4L9JJd6OndkcUEeV7knxQ2sBG9MgHncH1W3YS78IDcW9PsLifYHEDCxCG2hyuYWvNagtDdSTvUA+a7iHaD1UR/pVmjTo13FG5XEDdYpIf6jxOgXrtC78Si8SbSAs0n7G7HH0TJjpIO1dTk1rR7yCos3grj+SNEHWh+QVlLhWDRZWRimVSyuDNMPZuK4+KMachQqZLdmmM1JKvYpAWCaiUaSnFI7/8AScipyVcaabeSt5aHZVUuQFeSwqPKyiCtk5nSMM1cUVE6ovu1xWwzLaVotanJoNca9VGTsjE9F3h0xnbU6qUyFdUHZ+PmzU0+6K5ESimL/pE4u9EiKQBRVE45TYkSqgxmCqSdnWONFNMil1edl9bcFSTzqK17LupmU4uznyfwYfapFLcNiuFDR0PX+cDzXLsEm3xIUdkQ1Dpd7Q86gZmOueAuug+1yeDZRkCvijusN6MLS49LrmfaOL/ZpNwbZ0WkLyPif7gB/qV8v0kjNiSWNzfw0DEJjvIj37EmnTQe6ijIivMLd7CIiEBERAEREAREQH1dD9muMNc10pE11hniK5nN8rnzK52s8lNOhRGxGGjmODmnmLrmceSotw5XjlyR2mJg3czAdo17HtrwzCx9QF1Hs9Od9LsiG7qUf/O2zvhXzXPMKxJuIQYOV7GucDVp1aQKvHMAggK99nMWLDfHl4oGWneQyDc7PB8sp9Vlhp0z0vIqcOa7LLG2VcCF5lnqZMNzOpw+/oq0+F9FXkVOzvBK1RbQnqSIqrWxVkbFUxkJY7MkZ9SvE2atsvD4gXubdkhF7tAAnZNVRVykE1B4LZJHSg3Wo/8AyOAHhmcV2FRX0V1J4k0gFpCQaQzQckT8U8II5LUJ6RMRrnV8VCOSucWxIBpJK1eN2nhA5AQXHYXPmNkntk4o8Y0y57PNLBlIor1a12ene+L7irSLcLDVbCx/HVcxElsRFCmHqTFeq2ajaozpIgR21PJWmDOoQD93WGQaHtPEeqyYaz8Qca+5W41WzLmlejWvaHKCbxSWgd4GZIWuoa55Lrjo0Ll3tEnmGMyBDJc2A0h5Ns0Yn8Q9AAxo6FdRxuLCgR8QxCMSSwhsAbFzQ2GAQdy4HoAVwWPFL3Oc41LiSTxJNStEVuzHknUVBf8ATGiIrDOEREAREQBERAEREAREQGz9hceZLx2iN/8AU51cw/NCdoHjiKWI3HRdxbJCXmIUdkSsJz2taK1q14o413bevovzOr2R7XTUKG2GIlWM/IHVOXkL6KqeO9rs04c3H1l0fpmK+kR1fvQKhxKcpEK9dnsa/tcpAmKgvewCJSwERvhif9wr5quxBudxI+ys2XWjf4tN2T4U7VSv7TwVFCguZfZTZN4cafdVSja6LuQGY1Og0U+eYIkNzNKghV0Jhapofaqtj0ZJu3ZzjtF2KfFbfKSLhwseXRRsJdGlx3cRxcBo46jkTuumvjClCqfEZKG/YW1StUdqVu2aLjU897crXXOpGw5c1DwrsvEuWktrqdXHzW7Q8NhVBFLFWcOK1ulFJDeyB2UwXuKm99Vdxot1iZNhQ40cVqoaRyrskvmFCnbhfWvzOFN6rNNQ8rDVcMsTPnZuP4y07hWDSGxr0oBmPQXuVQYPG/FtuCvntAxD+zyczErRzofdMI/VE8NvLMfJX4tox+RptnDO0naKLNvcXuPd53vazQDM4mvM31KpURazzm7CIiEBERAEREAREQBERAEREAREQHRvZJj2Rz5VxtE8cP8AnA8Y82gH/St7jRvF5rgctMOhua9hLXNILSNQRouwYdjLZmE2Oyx/LEb+l9L+R1CzZ4fT0PDyperNvkIgcKFTBh7fzNNCNlq+H4nkIJWzwA1476EfH/E2tnDpxWVI3zl/DDNY0BY1FP8AKSob8cbS3eE8mPPwCv4E4x2oAJRxo6my7RTTNaGLOO0TlWHEr8F8iYg2lXmI3/bePfRbnBeFIZEG674o6c6+GhNiwwQSXn+RrnfAKLHniTSHDmD/ALLx8QukxYzdqKHMzVk4ojm38NDhujU//PH9Gg+9ywPm4gdQwIzR0B+BW3zMbgVU4lOhjaC7jt8FyxsmYRFbStCABVxcKU5Lxi00O6B0zadNlEMwA0NeaNF36eI8LbLXMdxwxnHLZosAuVsjomyEz+IKbLUvbJj/AHsWHLNNWwhmfT/iEWHk3/yKtziIlYL5h98tmD9Tz+UfM8gVyWZjuiPc95Jc4lzidyblasMaVmHyslujEiIrzIEREAREQBERAEREAREQBERAEREAVx2Zxt0rFrrDfRsRvFtdR/mGxVOiNWSm07R2OchGGRwIBB2IIqPcpeFzzmmoKrWT2aSlYh8QMMNd1bVh6GySzx+Zpq06HhyPNYJxpnrY8lo21kXOabm468jxU6WxIgBsTyctekYhc2m4NR1CuHAOsd+Ox4KvovW9FwMWhjdYo/aBuwVM7BHHQ05Kxk8OhsYCbu/iLjQf0XXI5cUjHGx06gVUKL2l2IVxEw2v5HC+23lRRJ7BWGGczW5h/EDZLZzaKSNjmY+FYoETM6rrlZImFBrQGXceGvNZZfC8hDdTqVKYfVlPjEcuFtFXSMsYjw0K77RS2XKwCruSr8ImmiMIbL0IzOG54A8B71Yomdz0ar7UnlkeHAB8MNgPVzrk/AeS0lbX7UI2bEY3+UMb6Nb9Vqi1rSPPk7bCIik5CIiAIiIAiIgCIiAIiIAiIgCIiAIiIDpPZ458KYP0PiD1Id81Ckph0N1RcbjY/REWSf6Z6OL8I27BcQbmDmnqDqFsYYIjjQ0JuOFURUyRpg9k+XmHAZXtJI3Bv+69COW3bW3G5pvUIi4LWe24k2uwtqBRQpvEGBhq5t+V7fuiKSXFGGDMjLUULjuLADgAosGPWITwRF3Dsz5HUWah2t7QAvcyGb6OcNh+lp48SonY5tYo6oiuMxrHtEbTEpn+f/1atcRFpRhfYREUkBERAEREAREQH//Z"/>
          <p:cNvSpPr>
            <a:spLocks noGrp="1" noRot="1" noChangeAspect="1" noChangeArrowheads="1"/>
          </p:cNvSpPr>
          <p:nvPr>
            <p:ph type="sldImg"/>
          </p:nvPr>
        </p:nvSpPr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24230638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37DDBB-BD22-49ED-AA25-3D5EB8F4EC7F}" type="slidenum">
              <a:rPr lang="en-AU" smtClean="0"/>
              <a:t>10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96123281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37DDBB-BD22-49ED-AA25-3D5EB8F4EC7F}" type="slidenum">
              <a:rPr lang="en-AU" smtClean="0"/>
              <a:t>11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8497765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6/29/2020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.png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.xml"/><Relationship Id="rId9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5.png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5.png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image" Target="../media/image9.png"/><Relationship Id="rId5" Type="http://schemas.openxmlformats.org/officeDocument/2006/relationships/image" Target="../media/image8.jpeg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2.png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5.png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6" Type="http://schemas.openxmlformats.org/officeDocument/2006/relationships/image" Target="../media/image5.png"/><Relationship Id="rId5" Type="http://schemas.openxmlformats.org/officeDocument/2006/relationships/image" Target="../media/image16.jpeg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6" Type="http://schemas.openxmlformats.org/officeDocument/2006/relationships/image" Target="../media/image5.png"/><Relationship Id="rId5" Type="http://schemas.openxmlformats.org/officeDocument/2006/relationships/image" Target="../media/image17.jpeg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6" Type="http://schemas.openxmlformats.org/officeDocument/2006/relationships/image" Target="../media/image5.png"/><Relationship Id="rId5" Type="http://schemas.openxmlformats.org/officeDocument/2006/relationships/image" Target="../media/image18.jpeg"/><Relationship Id="rId4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85800" y="2039407"/>
            <a:ext cx="7772400" cy="1470025"/>
          </a:xfrm>
        </p:spPr>
        <p:txBody>
          <a:bodyPr>
            <a:normAutofit/>
          </a:bodyPr>
          <a:lstStyle/>
          <a:p>
            <a:r>
              <a:rPr lang="en-AU" sz="2700" dirty="0"/>
              <a:t>Effects of Authentic and Inauthentic Emotion Expression in Response to Abusive Supervision</a:t>
            </a:r>
            <a:r>
              <a:rPr lang="en-US" dirty="0">
                <a:solidFill>
                  <a:srgbClr val="FF0000"/>
                </a:solidFill>
              </a:rPr>
              <a:t/>
            </a:r>
            <a:br>
              <a:rPr lang="en-US" dirty="0">
                <a:solidFill>
                  <a:srgbClr val="FF0000"/>
                </a:solidFill>
              </a:rPr>
            </a:br>
            <a:r>
              <a:rPr lang="en-US" sz="2700" dirty="0" smtClean="0">
                <a:solidFill>
                  <a:srgbClr val="FF0000"/>
                </a:solidFill>
              </a:rPr>
              <a:t>EMONET 2020</a:t>
            </a:r>
            <a:endParaRPr lang="en-US" sz="2700" dirty="0">
              <a:solidFill>
                <a:srgbClr val="FF0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AU" sz="2000" dirty="0" smtClean="0">
                <a:solidFill>
                  <a:schemeClr val="tx1"/>
                </a:solidFill>
              </a:rPr>
              <a:t>Alannah Rafferty</a:t>
            </a:r>
          </a:p>
          <a:p>
            <a:r>
              <a:rPr lang="en-AU" sz="2000" dirty="0" smtClean="0">
                <a:solidFill>
                  <a:schemeClr val="tx1"/>
                </a:solidFill>
              </a:rPr>
              <a:t>Ashlea </a:t>
            </a:r>
            <a:r>
              <a:rPr lang="en-AU" sz="2000" dirty="0">
                <a:solidFill>
                  <a:schemeClr val="tx1"/>
                </a:solidFill>
              </a:rPr>
              <a:t>Troth </a:t>
            </a:r>
            <a:r>
              <a:rPr lang="en-AU" sz="1800" dirty="0">
                <a:solidFill>
                  <a:schemeClr val="tx1"/>
                </a:solidFill>
              </a:rPr>
              <a:t/>
            </a:r>
            <a:br>
              <a:rPr lang="en-AU" sz="1800" dirty="0">
                <a:solidFill>
                  <a:schemeClr val="tx1"/>
                </a:solidFill>
              </a:rPr>
            </a:br>
            <a:r>
              <a:rPr lang="en-AU" sz="2000" dirty="0" smtClean="0">
                <a:solidFill>
                  <a:schemeClr val="tx1"/>
                </a:solidFill>
              </a:rPr>
              <a:t>Peter Jordan </a:t>
            </a:r>
            <a:endParaRPr lang="en-AU" sz="1800" dirty="0" smtClean="0">
              <a:solidFill>
                <a:schemeClr val="tx1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15012" y="647699"/>
            <a:ext cx="2499987" cy="119697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33144" y="3657600"/>
            <a:ext cx="1879804" cy="12954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05600" y="3539067"/>
            <a:ext cx="1752600" cy="16383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8"/>
          <a:srcRect l="26000"/>
          <a:stretch/>
        </p:blipFill>
        <p:spPr>
          <a:xfrm>
            <a:off x="3454247" y="5088467"/>
            <a:ext cx="2260752" cy="1600200"/>
          </a:xfrm>
          <a:prstGeom prst="rect">
            <a:avLst/>
          </a:prstGeom>
        </p:spPr>
      </p:pic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0291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3566"/>
    </mc:Choice>
    <mc:Fallback xmlns="">
      <p:transition spd="slow" advTm="12356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9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562600" y="4509150"/>
            <a:ext cx="2381250" cy="1924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304800"/>
            <a:ext cx="8229600" cy="685800"/>
          </a:xfrm>
          <a:ln>
            <a:solidFill>
              <a:srgbClr val="C00000"/>
            </a:solidFill>
          </a:ln>
        </p:spPr>
        <p:txBody>
          <a:bodyPr>
            <a:normAutofit fontScale="90000"/>
          </a:bodyPr>
          <a:lstStyle/>
          <a:p>
            <a:r>
              <a:rPr lang="en-AU" dirty="0" smtClean="0"/>
              <a:t>Aims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5181600"/>
          </a:xfrm>
        </p:spPr>
        <p:txBody>
          <a:bodyPr>
            <a:normAutofit/>
          </a:bodyPr>
          <a:lstStyle/>
          <a:p>
            <a:pPr marL="514350" indent="-514350">
              <a:lnSpc>
                <a:spcPct val="15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AU" sz="2400" dirty="0" smtClean="0">
                <a:latin typeface="Arial" pitchFamily="34" charset="0"/>
                <a:cs typeface="Arial" pitchFamily="34" charset="0"/>
              </a:rPr>
              <a:t>Authentic vs faking emotional expressions (emotional </a:t>
            </a:r>
            <a:r>
              <a:rPr lang="en-AU" sz="2400" dirty="0" err="1" smtClean="0">
                <a:latin typeface="Arial" pitchFamily="34" charset="0"/>
                <a:cs typeface="Arial" pitchFamily="34" charset="0"/>
              </a:rPr>
              <a:t>labor</a:t>
            </a:r>
            <a:r>
              <a:rPr lang="en-AU" sz="2400" dirty="0" smtClean="0">
                <a:latin typeface="Arial" pitchFamily="34" charset="0"/>
                <a:cs typeface="Arial" pitchFamily="34" charset="0"/>
              </a:rPr>
              <a:t> framework) in response to abusive supervision</a:t>
            </a:r>
          </a:p>
          <a:p>
            <a:pPr marL="514350" indent="-514350">
              <a:lnSpc>
                <a:spcPct val="15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AU" sz="2400" dirty="0" smtClean="0">
                <a:latin typeface="Arial" pitchFamily="34" charset="0"/>
                <a:cs typeface="Arial" pitchFamily="34" charset="0"/>
              </a:rPr>
              <a:t>Performance outcomes of expression/faking emotions</a:t>
            </a:r>
            <a:endParaRPr lang="en-AU" sz="2400" dirty="0">
              <a:latin typeface="Arial" pitchFamily="34" charset="0"/>
              <a:cs typeface="Arial" pitchFamily="34" charset="0"/>
            </a:endParaRPr>
          </a:p>
          <a:p>
            <a:endParaRPr lang="en-AU" dirty="0" smtClean="0">
              <a:solidFill>
                <a:srgbClr val="00B050"/>
              </a:solidFill>
            </a:endParaRPr>
          </a:p>
          <a:p>
            <a:pPr>
              <a:buNone/>
            </a:pPr>
            <a:endParaRPr lang="en-AU" u="sng" dirty="0" smtClean="0"/>
          </a:p>
          <a:p>
            <a:pPr>
              <a:buNone/>
            </a:pPr>
            <a:endParaRPr lang="en-AU" u="sng" dirty="0" smtClean="0"/>
          </a:p>
          <a:p>
            <a:pPr>
              <a:buNone/>
            </a:pPr>
            <a:endParaRPr lang="en-AU" b="1" u="sng" dirty="0" smtClean="0"/>
          </a:p>
          <a:p>
            <a:pPr>
              <a:buNone/>
            </a:pPr>
            <a:endParaRPr lang="en-AU" u="sng" dirty="0" smtClean="0"/>
          </a:p>
          <a:p>
            <a:pPr>
              <a:buNone/>
            </a:pPr>
            <a:endParaRPr lang="en-AU" u="sng" dirty="0" smtClean="0"/>
          </a:p>
          <a:p>
            <a:pPr>
              <a:buNone/>
            </a:pPr>
            <a:endParaRPr lang="en-AU" sz="3700" u="sng" dirty="0" smtClean="0"/>
          </a:p>
          <a:p>
            <a:pPr>
              <a:buNone/>
            </a:pPr>
            <a:endParaRPr lang="en-AU" sz="3700" u="sng" dirty="0" smtClean="0"/>
          </a:p>
          <a:p>
            <a:pPr>
              <a:buNone/>
            </a:pPr>
            <a:endParaRPr lang="en-AU" sz="3700" u="sng" dirty="0" smtClean="0"/>
          </a:p>
          <a:p>
            <a:pPr>
              <a:buNone/>
            </a:pPr>
            <a:endParaRPr lang="en-AU" sz="3700" u="sng" dirty="0" smtClean="0"/>
          </a:p>
        </p:txBody>
      </p:sp>
      <p:pic>
        <p:nvPicPr>
          <p:cNvPr id="4" name="Picture 10" descr="http://static.ddmcdn.com/gif/unfair-boss-1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38200" y="4267200"/>
            <a:ext cx="2667000" cy="2050473"/>
          </a:xfrm>
          <a:prstGeom prst="rect">
            <a:avLst/>
          </a:prstGeom>
          <a:noFill/>
        </p:spPr>
      </p:pic>
      <p:pic>
        <p:nvPicPr>
          <p:cNvPr id="9" name="Audio 8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8803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5537"/>
    </mc:Choice>
    <mc:Fallback xmlns="">
      <p:transition spd="slow" advTm="4553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609600"/>
          </a:xfrm>
          <a:ln>
            <a:solidFill>
              <a:srgbClr val="C00000"/>
            </a:solidFill>
          </a:ln>
        </p:spPr>
        <p:txBody>
          <a:bodyPr>
            <a:normAutofit/>
          </a:bodyPr>
          <a:lstStyle/>
          <a:p>
            <a:r>
              <a:rPr lang="en-AU" sz="2800" dirty="0" smtClean="0"/>
              <a:t>Abusive supervision</a:t>
            </a:r>
            <a:endParaRPr lang="en-AU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199"/>
            <a:ext cx="8229600" cy="5580565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en-US" sz="1600" dirty="0"/>
              <a:t>Abusive supervision occurs when individuals in a management role engage in a sustained display of hostile verbal and nonverbal behaviors to employees (</a:t>
            </a:r>
            <a:r>
              <a:rPr lang="en-US" sz="1600" dirty="0" err="1"/>
              <a:t>Tepper</a:t>
            </a:r>
            <a:r>
              <a:rPr lang="en-US" sz="1600" dirty="0"/>
              <a:t>, 2000). </a:t>
            </a:r>
            <a:endParaRPr lang="en-US" sz="1600" dirty="0" smtClean="0"/>
          </a:p>
          <a:p>
            <a:pPr>
              <a:spcBef>
                <a:spcPts val="0"/>
              </a:spcBef>
            </a:pPr>
            <a:endParaRPr lang="en-US" sz="1600" dirty="0" smtClean="0"/>
          </a:p>
          <a:p>
            <a:pPr>
              <a:spcBef>
                <a:spcPts val="0"/>
              </a:spcBef>
            </a:pPr>
            <a:r>
              <a:rPr lang="en-AU" sz="1600" dirty="0" smtClean="0"/>
              <a:t>Negative outcomes are well documented:</a:t>
            </a:r>
          </a:p>
          <a:p>
            <a:pPr lvl="1">
              <a:spcBef>
                <a:spcPts val="0"/>
              </a:spcBef>
            </a:pPr>
            <a:r>
              <a:rPr lang="en-AU" sz="1600" dirty="0" smtClean="0"/>
              <a:t>Lower performance; Lower job satisfaction; Turnover intentions; Work family conflict; Deviance</a:t>
            </a:r>
            <a:endParaRPr lang="en-US" sz="1600" dirty="0" smtClean="0"/>
          </a:p>
          <a:p>
            <a:endParaRPr lang="en-AU" sz="1600" dirty="0"/>
          </a:p>
          <a:p>
            <a:r>
              <a:rPr lang="en-AU" sz="1600" dirty="0" smtClean="0"/>
              <a:t>Research predominantly focused </a:t>
            </a:r>
            <a:r>
              <a:rPr lang="en-AU" sz="1600" dirty="0"/>
              <a:t>on </a:t>
            </a:r>
            <a:r>
              <a:rPr lang="en-AU" sz="1600" dirty="0" smtClean="0"/>
              <a:t>employees’ </a:t>
            </a:r>
            <a:r>
              <a:rPr lang="en-AU" sz="1600" b="1" i="1" dirty="0" smtClean="0"/>
              <a:t>behavioural </a:t>
            </a:r>
            <a:r>
              <a:rPr lang="en-AU" sz="1600" dirty="0" smtClean="0"/>
              <a:t>attempts to manage abuse:</a:t>
            </a:r>
          </a:p>
          <a:p>
            <a:pPr lvl="1"/>
            <a:r>
              <a:rPr lang="en-AU" sz="1600" dirty="0" smtClean="0"/>
              <a:t>Con</a:t>
            </a:r>
            <a:r>
              <a:rPr lang="en-US" sz="1600" dirty="0" err="1"/>
              <a:t>structive</a:t>
            </a:r>
            <a:r>
              <a:rPr lang="en-US" sz="1600" dirty="0"/>
              <a:t> and destructive resistance </a:t>
            </a:r>
            <a:r>
              <a:rPr lang="en-US" sz="1600" dirty="0" smtClean="0"/>
              <a:t>behaviors, use of coping strategies, and engagement </a:t>
            </a:r>
            <a:r>
              <a:rPr lang="en-US" sz="1600" dirty="0"/>
              <a:t>in upward hostility </a:t>
            </a:r>
            <a:r>
              <a:rPr lang="en-US" sz="1600" dirty="0" smtClean="0"/>
              <a:t>in </a:t>
            </a:r>
            <a:r>
              <a:rPr lang="en-US" sz="1600" dirty="0"/>
              <a:t>response to </a:t>
            </a:r>
            <a:r>
              <a:rPr lang="en-US" sz="1600" dirty="0" smtClean="0"/>
              <a:t>abuse </a:t>
            </a:r>
          </a:p>
          <a:p>
            <a:pPr lvl="1"/>
            <a:endParaRPr lang="en-AU" sz="1600" dirty="0"/>
          </a:p>
          <a:p>
            <a:pPr marL="400050"/>
            <a:r>
              <a:rPr lang="en-AU" sz="1600" dirty="0" smtClean="0"/>
              <a:t>However, </a:t>
            </a:r>
            <a:r>
              <a:rPr lang="en-US" sz="1600" u="sng" dirty="0"/>
              <a:t>employees</a:t>
            </a:r>
            <a:r>
              <a:rPr lang="en-US" sz="1600" b="1" u="sng" dirty="0"/>
              <a:t>’ emotional </a:t>
            </a:r>
            <a:r>
              <a:rPr lang="en-US" sz="1600" u="sng" dirty="0"/>
              <a:t>attempts </a:t>
            </a:r>
            <a:r>
              <a:rPr lang="en-US" sz="1600" dirty="0"/>
              <a:t>to manage their abusive supervisor have not been considered</a:t>
            </a:r>
          </a:p>
          <a:p>
            <a:pPr lvl="1"/>
            <a:endParaRPr lang="en-AU" sz="1200" dirty="0" smtClean="0"/>
          </a:p>
          <a:p>
            <a:endParaRPr lang="en-AU" sz="1200" dirty="0"/>
          </a:p>
          <a:p>
            <a:endParaRPr lang="en-AU" sz="1200" dirty="0"/>
          </a:p>
        </p:txBody>
      </p:sp>
      <p:pic>
        <p:nvPicPr>
          <p:cNvPr id="3075" name="Picture 3" descr="Abuse Inspires Creativity, You Moron! - Pacific Standard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4648200"/>
            <a:ext cx="3048000" cy="1743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38800" y="4781551"/>
            <a:ext cx="2486025" cy="1609725"/>
          </a:xfrm>
          <a:prstGeom prst="rect">
            <a:avLst/>
          </a:prstGeom>
        </p:spPr>
      </p:pic>
      <p:pic>
        <p:nvPicPr>
          <p:cNvPr id="8" name="Audio 7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7804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7284"/>
    </mc:Choice>
    <mc:Fallback xmlns="">
      <p:transition spd="slow" advTm="6728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715962"/>
          </a:xfrm>
          <a:ln>
            <a:solidFill>
              <a:srgbClr val="C00000"/>
            </a:solidFill>
          </a:ln>
        </p:spPr>
        <p:txBody>
          <a:bodyPr>
            <a:normAutofit/>
          </a:bodyPr>
          <a:lstStyle/>
          <a:p>
            <a:r>
              <a:rPr lang="en-AU" sz="2800" dirty="0" smtClean="0"/>
              <a:t>Expression vs faking emotions</a:t>
            </a:r>
            <a:endParaRPr lang="en-AU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334000"/>
          </a:xfrm>
        </p:spPr>
        <p:txBody>
          <a:bodyPr>
            <a:normAutofit/>
          </a:bodyPr>
          <a:lstStyle/>
          <a:p>
            <a:r>
              <a:rPr lang="en-US" sz="1800" dirty="0" smtClean="0"/>
              <a:t>Emotional Labor framework  (</a:t>
            </a:r>
            <a:r>
              <a:rPr lang="en-US" sz="1800" dirty="0" err="1" smtClean="0"/>
              <a:t>Hochschild</a:t>
            </a:r>
            <a:r>
              <a:rPr lang="en-US" sz="1800" dirty="0" smtClean="0"/>
              <a:t>, 1983; Houston, </a:t>
            </a:r>
            <a:r>
              <a:rPr lang="en-US" sz="1800" dirty="0" err="1" smtClean="0"/>
              <a:t>Grandey</a:t>
            </a:r>
            <a:r>
              <a:rPr lang="en-US" sz="1800" dirty="0" smtClean="0"/>
              <a:t> &amp; Sawyer, 2018)</a:t>
            </a:r>
          </a:p>
          <a:p>
            <a:r>
              <a:rPr lang="en-AU" sz="1800" dirty="0" smtClean="0"/>
              <a:t>Authenticity of expression and focus on discrete emotions</a:t>
            </a:r>
            <a:endParaRPr lang="en-US" sz="1800" dirty="0" smtClean="0"/>
          </a:p>
          <a:p>
            <a:r>
              <a:rPr lang="en-US" sz="1800" dirty="0" err="1" smtClean="0"/>
              <a:t>Glomb</a:t>
            </a:r>
            <a:r>
              <a:rPr lang="en-US" sz="1800" dirty="0" smtClean="0"/>
              <a:t> and </a:t>
            </a:r>
            <a:r>
              <a:rPr lang="en-US" sz="1800" dirty="0" err="1" smtClean="0"/>
              <a:t>Tews</a:t>
            </a:r>
            <a:r>
              <a:rPr lang="en-US" sz="1800" dirty="0" smtClean="0"/>
              <a:t> (2004) Discrete Emotions Emotional Labor Scale (DEELS) : (</a:t>
            </a:r>
            <a:r>
              <a:rPr lang="en-US" sz="1800" dirty="0" err="1" smtClean="0"/>
              <a:t>i</a:t>
            </a:r>
            <a:r>
              <a:rPr lang="en-US" sz="1800" dirty="0" smtClean="0"/>
              <a:t>) Genuine expression (ii) Faking and (iii) Suppression</a:t>
            </a:r>
          </a:p>
          <a:p>
            <a:endParaRPr lang="en-US" sz="1800" dirty="0" smtClean="0"/>
          </a:p>
          <a:p>
            <a:pPr marL="800100" lvl="1" indent="-342900">
              <a:buFont typeface="+mj-lt"/>
              <a:buAutoNum type="arabicPeriod"/>
            </a:pPr>
            <a:r>
              <a:rPr lang="en-US" sz="1800" b="1" u="sng" dirty="0" smtClean="0">
                <a:solidFill>
                  <a:srgbClr val="FF0000"/>
                </a:solidFill>
              </a:rPr>
              <a:t>Authentic Expression</a:t>
            </a:r>
            <a:r>
              <a:rPr lang="en-US" sz="1800" dirty="0" smtClean="0"/>
              <a:t> – </a:t>
            </a:r>
            <a:r>
              <a:rPr lang="en-US" sz="1800" dirty="0"/>
              <a:t>an emotion is felt by an individual and is </a:t>
            </a:r>
            <a:r>
              <a:rPr lang="en-US" sz="1800" dirty="0" smtClean="0"/>
              <a:t>expressed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sz="1800" b="1" u="sng" dirty="0" smtClean="0">
                <a:solidFill>
                  <a:srgbClr val="FF0000"/>
                </a:solidFill>
              </a:rPr>
              <a:t>Faking (inauthentic) expression</a:t>
            </a:r>
            <a:r>
              <a:rPr lang="en-US" sz="1800" dirty="0" smtClean="0">
                <a:solidFill>
                  <a:srgbClr val="FF0000"/>
                </a:solidFill>
              </a:rPr>
              <a:t> </a:t>
            </a:r>
            <a:r>
              <a:rPr lang="en-US" sz="1800" dirty="0" smtClean="0"/>
              <a:t>–an </a:t>
            </a:r>
            <a:r>
              <a:rPr lang="en-US" sz="1800" dirty="0"/>
              <a:t>emotion is </a:t>
            </a:r>
            <a:r>
              <a:rPr lang="en-US" sz="1800" i="1" dirty="0"/>
              <a:t>not</a:t>
            </a:r>
            <a:r>
              <a:rPr lang="en-US" sz="1800" dirty="0"/>
              <a:t> felt but is </a:t>
            </a:r>
            <a:r>
              <a:rPr lang="en-US" sz="1800" dirty="0" smtClean="0"/>
              <a:t>expressed</a:t>
            </a:r>
          </a:p>
          <a:p>
            <a:pPr lvl="1"/>
            <a:endParaRPr lang="en-US" sz="1600" dirty="0"/>
          </a:p>
          <a:p>
            <a:pPr marL="57150" indent="0">
              <a:buNone/>
            </a:pPr>
            <a:endParaRPr lang="en-US" sz="2000" dirty="0" smtClean="0"/>
          </a:p>
          <a:p>
            <a:endParaRPr lang="en-AU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3400" y="4038600"/>
            <a:ext cx="2143125" cy="214312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73344" y="4438650"/>
            <a:ext cx="2619375" cy="174307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53380" y="4238624"/>
            <a:ext cx="2619375" cy="1743075"/>
          </a:xfrm>
          <a:prstGeom prst="rect">
            <a:avLst/>
          </a:prstGeom>
        </p:spPr>
      </p:pic>
      <p:pic>
        <p:nvPicPr>
          <p:cNvPr id="9" name="Audio 8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455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4296"/>
    </mc:Choice>
    <mc:Fallback xmlns="">
      <p:transition spd="slow" advTm="8429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Two emotions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AU" dirty="0" smtClean="0"/>
          </a:p>
          <a:p>
            <a:r>
              <a:rPr lang="en-AU" dirty="0" smtClean="0"/>
              <a:t>Anger</a:t>
            </a:r>
          </a:p>
          <a:p>
            <a:endParaRPr lang="en-AU" dirty="0"/>
          </a:p>
          <a:p>
            <a:endParaRPr lang="en-AU" dirty="0" smtClean="0"/>
          </a:p>
          <a:p>
            <a:endParaRPr lang="en-AU" dirty="0"/>
          </a:p>
          <a:p>
            <a:r>
              <a:rPr lang="en-AU" dirty="0" smtClean="0"/>
              <a:t>Joy  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29000" y="1905000"/>
            <a:ext cx="3219450" cy="141922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09800" y="4319728"/>
            <a:ext cx="2619375" cy="174307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72087" y="4191000"/>
            <a:ext cx="2619375" cy="1743075"/>
          </a:xfrm>
          <a:prstGeom prst="rect">
            <a:avLst/>
          </a:prstGeom>
        </p:spPr>
      </p:pic>
      <p:pic>
        <p:nvPicPr>
          <p:cNvPr id="10" name="Audio 9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2537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4983"/>
    </mc:Choice>
    <mc:Fallback xmlns="">
      <p:transition spd="slow" advTm="1498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931"/>
            <a:ext cx="8229600" cy="1020762"/>
          </a:xfrm>
          <a:ln>
            <a:solidFill>
              <a:srgbClr val="C00000"/>
            </a:solidFill>
          </a:ln>
        </p:spPr>
        <p:txBody>
          <a:bodyPr>
            <a:normAutofit/>
          </a:bodyPr>
          <a:lstStyle/>
          <a:p>
            <a:r>
              <a:rPr lang="en-AU" sz="2800" dirty="0" smtClean="0"/>
              <a:t>Hypotheses</a:t>
            </a:r>
            <a:endParaRPr lang="en-AU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5410200"/>
          </a:xfrm>
        </p:spPr>
        <p:txBody>
          <a:bodyPr>
            <a:normAutofit/>
          </a:bodyPr>
          <a:lstStyle/>
          <a:p>
            <a:pPr marL="57150" indent="0">
              <a:buNone/>
            </a:pPr>
            <a:r>
              <a:rPr lang="en-AU" sz="1800" b="1" dirty="0" smtClean="0">
                <a:solidFill>
                  <a:srgbClr val="00B050"/>
                </a:solidFill>
              </a:rPr>
              <a:t>Abusive supervision and emotion expressions</a:t>
            </a:r>
            <a:endParaRPr lang="en-US" sz="1800" b="1" dirty="0" smtClean="0">
              <a:solidFill>
                <a:srgbClr val="00B050"/>
              </a:solidFill>
            </a:endParaRPr>
          </a:p>
          <a:p>
            <a:pPr marL="57150" indent="0">
              <a:buNone/>
            </a:pPr>
            <a:r>
              <a:rPr lang="en-US" sz="1600" dirty="0" smtClean="0"/>
              <a:t>H </a:t>
            </a:r>
            <a:r>
              <a:rPr lang="en-US" sz="1600" dirty="0"/>
              <a:t>1: Abusive supervision will be positively associated with authentic employee </a:t>
            </a:r>
            <a:r>
              <a:rPr lang="en-US" sz="1600" dirty="0" smtClean="0"/>
              <a:t>anger and negatively </a:t>
            </a:r>
            <a:r>
              <a:rPr lang="en-US" sz="1600" dirty="0"/>
              <a:t>associated with authentic employee </a:t>
            </a:r>
            <a:r>
              <a:rPr lang="en-US" sz="1600" dirty="0" smtClean="0"/>
              <a:t>joy</a:t>
            </a:r>
            <a:endParaRPr lang="en-US" sz="1600" dirty="0"/>
          </a:p>
          <a:p>
            <a:pPr marL="57150" indent="0">
              <a:buNone/>
            </a:pPr>
            <a:r>
              <a:rPr lang="en-US" sz="1600" dirty="0" smtClean="0"/>
              <a:t>H2: </a:t>
            </a:r>
            <a:r>
              <a:rPr lang="en-US" sz="1600" dirty="0"/>
              <a:t>Abusive supervision will be positively associated with fake employee </a:t>
            </a:r>
            <a:r>
              <a:rPr lang="en-US" sz="1600" dirty="0" smtClean="0"/>
              <a:t>anger and </a:t>
            </a:r>
            <a:r>
              <a:rPr lang="en-US" sz="1600" dirty="0"/>
              <a:t>fake employee </a:t>
            </a:r>
            <a:r>
              <a:rPr lang="en-US" sz="1600" dirty="0" smtClean="0"/>
              <a:t>joy</a:t>
            </a:r>
          </a:p>
          <a:p>
            <a:pPr marL="57150" indent="0">
              <a:buNone/>
            </a:pPr>
            <a:endParaRPr lang="en-AU" sz="1800" dirty="0" smtClean="0"/>
          </a:p>
          <a:p>
            <a:pPr marL="57150" indent="0">
              <a:buNone/>
            </a:pPr>
            <a:r>
              <a:rPr lang="en-AU" sz="1800" b="1" dirty="0" smtClean="0">
                <a:solidFill>
                  <a:srgbClr val="00B050"/>
                </a:solidFill>
              </a:rPr>
              <a:t>Emotion expression (authentic/faking) and performance </a:t>
            </a:r>
            <a:endParaRPr lang="en-US" sz="1800" b="1" dirty="0">
              <a:solidFill>
                <a:srgbClr val="00B050"/>
              </a:solidFill>
            </a:endParaRPr>
          </a:p>
          <a:p>
            <a:pPr marL="0" indent="0">
              <a:buNone/>
            </a:pPr>
            <a:r>
              <a:rPr lang="en-US" sz="1600" dirty="0" smtClean="0"/>
              <a:t>H3: </a:t>
            </a:r>
            <a:r>
              <a:rPr lang="en-US" sz="1600" dirty="0"/>
              <a:t>Authentically expressed employee anger will be negatively associated with task </a:t>
            </a:r>
            <a:r>
              <a:rPr lang="en-US" sz="1600" dirty="0" smtClean="0"/>
              <a:t>proficiency and </a:t>
            </a:r>
            <a:r>
              <a:rPr lang="en-US" sz="1600" dirty="0" err="1" smtClean="0"/>
              <a:t>adaptivity</a:t>
            </a:r>
            <a:endParaRPr lang="en-US" sz="1600" dirty="0"/>
          </a:p>
          <a:p>
            <a:pPr marL="0" indent="0">
              <a:buNone/>
            </a:pPr>
            <a:r>
              <a:rPr lang="en-US" sz="1600" dirty="0" smtClean="0"/>
              <a:t>H4: </a:t>
            </a:r>
            <a:r>
              <a:rPr lang="en-US" sz="1600" dirty="0"/>
              <a:t>Authentically expressed employee joy will be positively associated with task </a:t>
            </a:r>
            <a:r>
              <a:rPr lang="en-US" sz="1600" dirty="0" smtClean="0"/>
              <a:t>proficiency and </a:t>
            </a:r>
            <a:r>
              <a:rPr lang="en-US" sz="1600" dirty="0" err="1" smtClean="0"/>
              <a:t>adaptivity</a:t>
            </a:r>
            <a:endParaRPr lang="en-US" sz="1600" dirty="0" smtClean="0"/>
          </a:p>
          <a:p>
            <a:pPr marL="0" indent="0">
              <a:buNone/>
            </a:pPr>
            <a:r>
              <a:rPr lang="en-US" sz="1600" dirty="0" smtClean="0"/>
              <a:t>H5: </a:t>
            </a:r>
            <a:r>
              <a:rPr lang="en-US" sz="1600" dirty="0"/>
              <a:t>Fake employee anger </a:t>
            </a:r>
            <a:r>
              <a:rPr lang="en-US" sz="1600" dirty="0" smtClean="0"/>
              <a:t> and joy will </a:t>
            </a:r>
            <a:r>
              <a:rPr lang="en-US" sz="1600" dirty="0"/>
              <a:t>be </a:t>
            </a:r>
            <a:r>
              <a:rPr lang="en-US" sz="1600" dirty="0" smtClean="0"/>
              <a:t>negatively </a:t>
            </a:r>
            <a:r>
              <a:rPr lang="en-US" sz="1600" dirty="0"/>
              <a:t>associated with task </a:t>
            </a:r>
            <a:r>
              <a:rPr lang="en-US" sz="1600" dirty="0" smtClean="0"/>
              <a:t>proficiency and </a:t>
            </a:r>
            <a:r>
              <a:rPr lang="en-US" sz="1600" dirty="0" err="1" smtClean="0"/>
              <a:t>adaptivity</a:t>
            </a:r>
            <a:endParaRPr lang="en-US" sz="1600" dirty="0" smtClean="0"/>
          </a:p>
          <a:p>
            <a:pPr marL="0" indent="0">
              <a:buNone/>
            </a:pPr>
            <a:endParaRPr lang="en-AU" sz="1800" dirty="0" smtClean="0"/>
          </a:p>
          <a:p>
            <a:pPr marL="0" indent="0">
              <a:buNone/>
            </a:pPr>
            <a:r>
              <a:rPr lang="en-AU" sz="1800" b="1" dirty="0" smtClean="0">
                <a:solidFill>
                  <a:srgbClr val="00B050"/>
                </a:solidFill>
              </a:rPr>
              <a:t>The mediating role of employees’ authentic and faked emotional expressions</a:t>
            </a:r>
            <a:endParaRPr lang="en-US" sz="1800" b="1" dirty="0">
              <a:solidFill>
                <a:srgbClr val="00B050"/>
              </a:solidFill>
            </a:endParaRPr>
          </a:p>
          <a:p>
            <a:pPr marL="0" indent="0">
              <a:buNone/>
            </a:pPr>
            <a:r>
              <a:rPr lang="en-US" sz="1600" dirty="0" smtClean="0"/>
              <a:t>H6: </a:t>
            </a:r>
            <a:r>
              <a:rPr lang="en-US" sz="1600" dirty="0"/>
              <a:t>Authentically expressed employee anger and joy and fake employee anger and joy will mediate relationships between abusive supervision and task proficiency and task </a:t>
            </a:r>
            <a:r>
              <a:rPr lang="en-US" sz="1600" dirty="0" err="1"/>
              <a:t>adaptivity</a:t>
            </a:r>
            <a:r>
              <a:rPr lang="en-US" sz="1600" dirty="0"/>
              <a:t>.</a:t>
            </a:r>
            <a:r>
              <a:rPr lang="en-US" sz="1600" b="1" dirty="0"/>
              <a:t> </a:t>
            </a:r>
            <a:endParaRPr lang="en-US" sz="1600" dirty="0"/>
          </a:p>
          <a:p>
            <a:pPr marL="0" indent="0">
              <a:buNone/>
            </a:pPr>
            <a:endParaRPr lang="en-US" sz="2200" dirty="0"/>
          </a:p>
          <a:p>
            <a:pPr marL="0" indent="0">
              <a:buNone/>
            </a:pPr>
            <a:endParaRPr lang="en-US" sz="2000" dirty="0"/>
          </a:p>
          <a:p>
            <a:pPr marL="57150" indent="0">
              <a:buNone/>
            </a:pPr>
            <a:endParaRPr lang="en-AU" sz="2400" dirty="0" smtClean="0"/>
          </a:p>
        </p:txBody>
      </p:sp>
      <p:pic>
        <p:nvPicPr>
          <p:cNvPr id="9" name="Audio 8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91492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1363"/>
    </mc:Choice>
    <mc:Fallback xmlns="">
      <p:transition spd="slow" advTm="7136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447800"/>
            <a:ext cx="8153400" cy="3962400"/>
          </a:xfrm>
          <a:prstGeom prst="rect">
            <a:avLst/>
          </a:prstGeom>
          <a:noFill/>
        </p:spPr>
      </p:pic>
      <p:pic>
        <p:nvPicPr>
          <p:cNvPr id="7" name="Audio 6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3554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1524"/>
    </mc:Choice>
    <mc:Fallback xmlns="">
      <p:transition spd="slow" advTm="2152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  <a:ln>
            <a:solidFill>
              <a:srgbClr val="C00000"/>
            </a:solidFill>
          </a:ln>
        </p:spPr>
        <p:txBody>
          <a:bodyPr>
            <a:normAutofit/>
          </a:bodyPr>
          <a:lstStyle/>
          <a:p>
            <a:r>
              <a:rPr lang="en-AU" sz="2800" dirty="0" smtClean="0"/>
              <a:t>Method</a:t>
            </a:r>
            <a:endParaRPr lang="en-AU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4102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AU" sz="1800" u="sng" dirty="0" smtClean="0"/>
              <a:t>Sample</a:t>
            </a:r>
            <a:r>
              <a:rPr lang="en-AU" sz="1800" dirty="0" smtClean="0"/>
              <a:t>: 502 Australian employees, 18 years+, 20 hours of work +; same supervisor</a:t>
            </a:r>
          </a:p>
          <a:p>
            <a:pPr marL="0" indent="0">
              <a:buNone/>
            </a:pPr>
            <a:r>
              <a:rPr lang="en-AU" sz="1900" dirty="0" smtClean="0"/>
              <a:t>Four waves of data, each 3 months apart</a:t>
            </a:r>
          </a:p>
          <a:p>
            <a:pPr marL="0" indent="0">
              <a:buNone/>
            </a:pPr>
            <a:endParaRPr lang="en-AU" sz="1900" dirty="0" smtClean="0"/>
          </a:p>
          <a:p>
            <a:pPr marL="0" indent="0">
              <a:buNone/>
            </a:pPr>
            <a:r>
              <a:rPr lang="en-AU" sz="1900" u="sng" dirty="0" smtClean="0"/>
              <a:t>Time 1</a:t>
            </a:r>
            <a:r>
              <a:rPr lang="en-AU" sz="1900" dirty="0" smtClean="0"/>
              <a:t>:  </a:t>
            </a:r>
          </a:p>
          <a:p>
            <a:pPr lvl="1"/>
            <a:r>
              <a:rPr lang="en-AU" sz="1900" dirty="0" smtClean="0"/>
              <a:t>Neuroticism (control)</a:t>
            </a:r>
          </a:p>
          <a:p>
            <a:pPr lvl="1"/>
            <a:r>
              <a:rPr lang="en-AU" sz="1900" dirty="0" smtClean="0"/>
              <a:t>Performance: Team proficiency; team </a:t>
            </a:r>
            <a:r>
              <a:rPr lang="en-AU" sz="1900" dirty="0" err="1" smtClean="0"/>
              <a:t>adaptivity</a:t>
            </a:r>
            <a:r>
              <a:rPr lang="en-AU" sz="1900" dirty="0" smtClean="0"/>
              <a:t>  (Griffin et al, 2007)</a:t>
            </a:r>
          </a:p>
          <a:p>
            <a:pPr marL="0" indent="0">
              <a:buNone/>
            </a:pPr>
            <a:r>
              <a:rPr lang="en-AU" sz="1900" u="sng" dirty="0" smtClean="0"/>
              <a:t>Time 2</a:t>
            </a:r>
            <a:r>
              <a:rPr lang="en-AU" sz="1900" dirty="0" smtClean="0"/>
              <a:t>: </a:t>
            </a:r>
          </a:p>
          <a:p>
            <a:pPr lvl="1"/>
            <a:r>
              <a:rPr lang="en-AU" sz="1900" dirty="0" smtClean="0">
                <a:solidFill>
                  <a:srgbClr val="FF0000"/>
                </a:solidFill>
              </a:rPr>
              <a:t>IV: Abusive Supervision </a:t>
            </a:r>
            <a:r>
              <a:rPr lang="en-AU" sz="1900" dirty="0" smtClean="0"/>
              <a:t>(</a:t>
            </a:r>
            <a:r>
              <a:rPr lang="en-AU" sz="1900" dirty="0" err="1" smtClean="0"/>
              <a:t>Tepper</a:t>
            </a:r>
            <a:r>
              <a:rPr lang="en-AU" sz="1900" dirty="0" smtClean="0"/>
              <a:t>, 2000 15 item measure) </a:t>
            </a:r>
          </a:p>
          <a:p>
            <a:pPr marL="0" indent="0">
              <a:buNone/>
            </a:pPr>
            <a:r>
              <a:rPr lang="en-AU" sz="1900" u="sng" dirty="0" smtClean="0"/>
              <a:t>Time </a:t>
            </a:r>
            <a:r>
              <a:rPr lang="en-AU" sz="1900" u="sng" dirty="0"/>
              <a:t>3</a:t>
            </a:r>
            <a:r>
              <a:rPr lang="en-AU" sz="1900" dirty="0" smtClean="0"/>
              <a:t>:  </a:t>
            </a:r>
            <a:endParaRPr lang="en-AU" sz="1900" dirty="0"/>
          </a:p>
          <a:p>
            <a:pPr lvl="1"/>
            <a:r>
              <a:rPr lang="en-US" sz="1900" dirty="0" smtClean="0">
                <a:solidFill>
                  <a:srgbClr val="FF0000"/>
                </a:solidFill>
              </a:rPr>
              <a:t>Mediators: Genuine </a:t>
            </a:r>
            <a:r>
              <a:rPr lang="en-US" sz="1900" dirty="0">
                <a:solidFill>
                  <a:srgbClr val="FF0000"/>
                </a:solidFill>
              </a:rPr>
              <a:t>expression of anger and </a:t>
            </a:r>
            <a:r>
              <a:rPr lang="en-US" sz="1900" dirty="0" smtClean="0">
                <a:solidFill>
                  <a:srgbClr val="FF0000"/>
                </a:solidFill>
              </a:rPr>
              <a:t>joy; fake </a:t>
            </a:r>
            <a:r>
              <a:rPr lang="en-US" sz="1900" dirty="0">
                <a:solidFill>
                  <a:srgbClr val="FF0000"/>
                </a:solidFill>
              </a:rPr>
              <a:t>expressions of anger and </a:t>
            </a:r>
            <a:r>
              <a:rPr lang="en-US" sz="1900" dirty="0" smtClean="0">
                <a:solidFill>
                  <a:srgbClr val="FF0000"/>
                </a:solidFill>
              </a:rPr>
              <a:t>joy </a:t>
            </a:r>
            <a:r>
              <a:rPr lang="en-US" sz="1900" dirty="0" smtClean="0"/>
              <a:t>(</a:t>
            </a:r>
            <a:r>
              <a:rPr lang="en-US" sz="1900" dirty="0" err="1" smtClean="0"/>
              <a:t>Glomb</a:t>
            </a:r>
            <a:r>
              <a:rPr lang="en-US" sz="1900" dirty="0" smtClean="0"/>
              <a:t> &amp; </a:t>
            </a:r>
            <a:r>
              <a:rPr lang="en-US" sz="1900" dirty="0" err="1" smtClean="0"/>
              <a:t>Tews</a:t>
            </a:r>
            <a:r>
              <a:rPr lang="en-US" sz="1900" dirty="0" smtClean="0"/>
              <a:t>, 2004)</a:t>
            </a:r>
            <a:endParaRPr lang="en-AU" sz="1900" dirty="0"/>
          </a:p>
          <a:p>
            <a:pPr marL="0" indent="0">
              <a:buNone/>
            </a:pPr>
            <a:r>
              <a:rPr lang="en-AU" sz="1900" u="sng" dirty="0"/>
              <a:t>Time </a:t>
            </a:r>
            <a:r>
              <a:rPr lang="en-AU" sz="1900" u="sng" dirty="0" smtClean="0"/>
              <a:t>4</a:t>
            </a:r>
            <a:r>
              <a:rPr lang="en-AU" sz="1900" dirty="0" smtClean="0"/>
              <a:t>: </a:t>
            </a:r>
          </a:p>
          <a:p>
            <a:pPr lvl="1"/>
            <a:r>
              <a:rPr lang="en-AU" sz="1900" dirty="0" smtClean="0">
                <a:solidFill>
                  <a:srgbClr val="FF0000"/>
                </a:solidFill>
              </a:rPr>
              <a:t>DVs: Performance - team proficiency; team </a:t>
            </a:r>
            <a:r>
              <a:rPr lang="en-AU" sz="1900" dirty="0" err="1" smtClean="0">
                <a:solidFill>
                  <a:srgbClr val="FF0000"/>
                </a:solidFill>
              </a:rPr>
              <a:t>adaptivity</a:t>
            </a:r>
            <a:r>
              <a:rPr lang="en-AU" sz="1900" dirty="0" smtClean="0">
                <a:solidFill>
                  <a:srgbClr val="FF0000"/>
                </a:solidFill>
              </a:rPr>
              <a:t> </a:t>
            </a:r>
            <a:r>
              <a:rPr lang="en-AU" sz="1900" dirty="0" smtClean="0"/>
              <a:t>(Griffin et al,, 2007)</a:t>
            </a:r>
            <a:endParaRPr lang="en-AU" sz="1900" dirty="0"/>
          </a:p>
        </p:txBody>
      </p:sp>
      <p:pic>
        <p:nvPicPr>
          <p:cNvPr id="7" name="Audio 6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48595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8094"/>
    </mc:Choice>
    <mc:Fallback xmlns="">
      <p:transition spd="slow" advTm="10809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  <a:ln>
            <a:solidFill>
              <a:srgbClr val="C00000"/>
            </a:solidFill>
          </a:ln>
        </p:spPr>
        <p:txBody>
          <a:bodyPr>
            <a:normAutofit/>
          </a:bodyPr>
          <a:lstStyle/>
          <a:p>
            <a:r>
              <a:rPr lang="en-AU" sz="2800" dirty="0" smtClean="0"/>
              <a:t>Emotion expression measures</a:t>
            </a:r>
            <a:endParaRPr lang="en-AU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41020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1800" b="1" dirty="0" smtClean="0"/>
          </a:p>
          <a:p>
            <a:pPr marL="457200" indent="-457200">
              <a:buFont typeface="+mj-lt"/>
              <a:buAutoNum type="arabicPeriod"/>
            </a:pPr>
            <a:r>
              <a:rPr lang="en-AU" sz="2000" u="sng" dirty="0" smtClean="0">
                <a:solidFill>
                  <a:srgbClr val="00B050"/>
                </a:solidFill>
              </a:rPr>
              <a:t>Authentic expressions</a:t>
            </a:r>
            <a:endParaRPr lang="en-US" sz="2000" u="sng" dirty="0">
              <a:solidFill>
                <a:srgbClr val="00B050"/>
              </a:solidFill>
            </a:endParaRPr>
          </a:p>
          <a:p>
            <a:pPr marL="0" indent="0">
              <a:buNone/>
            </a:pPr>
            <a:r>
              <a:rPr lang="en-US" sz="1800" dirty="0" smtClean="0"/>
              <a:t>Describe </a:t>
            </a:r>
            <a:r>
              <a:rPr lang="en-US" sz="1800" i="1" u="sng" dirty="0" smtClean="0"/>
              <a:t>how often </a:t>
            </a:r>
            <a:r>
              <a:rPr lang="en-US" sz="1800" dirty="0" smtClean="0"/>
              <a:t>you felt and expressed these emotions to your </a:t>
            </a:r>
            <a:r>
              <a:rPr lang="en-US" sz="1800" i="1" u="sng" dirty="0" smtClean="0"/>
              <a:t>primary supervisor</a:t>
            </a:r>
            <a:r>
              <a:rPr lang="en-US" sz="1800" dirty="0" smtClean="0"/>
              <a:t> in the last </a:t>
            </a:r>
            <a:r>
              <a:rPr lang="en-US" sz="1800" i="1" u="sng" dirty="0" smtClean="0"/>
              <a:t>three months</a:t>
            </a:r>
            <a:r>
              <a:rPr lang="en-US" sz="1800" dirty="0" smtClean="0"/>
              <a:t>.  5-point scale; 1=never to 5=many times a day.  </a:t>
            </a:r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r>
              <a:rPr lang="en-US" sz="1800" u="sng" dirty="0" smtClean="0"/>
              <a:t>Joy items </a:t>
            </a:r>
            <a:r>
              <a:rPr lang="en-US" sz="1800" dirty="0" smtClean="0"/>
              <a:t>(3-items) : </a:t>
            </a:r>
            <a:r>
              <a:rPr lang="en-AU" sz="1800" dirty="0" smtClean="0"/>
              <a:t>Happiness, contentment, enthusiasm</a:t>
            </a:r>
            <a:endParaRPr lang="en-AU" sz="1800" dirty="0"/>
          </a:p>
          <a:p>
            <a:pPr marL="0" indent="0">
              <a:buNone/>
            </a:pPr>
            <a:r>
              <a:rPr lang="en-AU" sz="1800" u="sng" dirty="0" smtClean="0"/>
              <a:t>Anger items</a:t>
            </a:r>
            <a:r>
              <a:rPr lang="en-US" sz="1800" dirty="0" smtClean="0"/>
              <a:t> (5-items):  </a:t>
            </a:r>
            <a:r>
              <a:rPr lang="en-AU" sz="1800" dirty="0" smtClean="0"/>
              <a:t>Irritation; dislike, anger, aggravation, hate</a:t>
            </a:r>
            <a:endParaRPr lang="en-US" sz="1800" dirty="0"/>
          </a:p>
          <a:p>
            <a:endParaRPr lang="en-AU" sz="2000" dirty="0"/>
          </a:p>
          <a:p>
            <a:pPr marL="457200" indent="-457200">
              <a:buFont typeface="+mj-lt"/>
              <a:buAutoNum type="arabicPeriod" startAt="2"/>
            </a:pPr>
            <a:r>
              <a:rPr lang="en-AU" sz="2000" u="sng" dirty="0" smtClean="0">
                <a:solidFill>
                  <a:srgbClr val="00B050"/>
                </a:solidFill>
              </a:rPr>
              <a:t>Faking expressions</a:t>
            </a:r>
            <a:endParaRPr lang="en-US" sz="2000" u="sng" dirty="0">
              <a:solidFill>
                <a:srgbClr val="00B050"/>
              </a:solidFill>
            </a:endParaRPr>
          </a:p>
          <a:p>
            <a:pPr marL="0" indent="0">
              <a:buNone/>
            </a:pPr>
            <a:r>
              <a:rPr lang="en-US" sz="1800" dirty="0"/>
              <a:t>Describe </a:t>
            </a:r>
            <a:r>
              <a:rPr lang="en-US" sz="1800" i="1" u="sng" dirty="0"/>
              <a:t>how often </a:t>
            </a:r>
            <a:r>
              <a:rPr lang="en-US" sz="1800" dirty="0"/>
              <a:t>you </a:t>
            </a:r>
            <a:r>
              <a:rPr lang="en-US" sz="1800" dirty="0" smtClean="0"/>
              <a:t>expressed </a:t>
            </a:r>
            <a:r>
              <a:rPr lang="en-US" sz="1800" dirty="0"/>
              <a:t>these </a:t>
            </a:r>
            <a:r>
              <a:rPr lang="en-US" sz="1800" dirty="0" smtClean="0"/>
              <a:t>emotions when you </a:t>
            </a:r>
            <a:r>
              <a:rPr lang="en-US" sz="1800" u="sng" dirty="0" smtClean="0"/>
              <a:t>did not feel them </a:t>
            </a:r>
            <a:r>
              <a:rPr lang="en-US" sz="1800" dirty="0" smtClean="0"/>
              <a:t>to </a:t>
            </a:r>
            <a:r>
              <a:rPr lang="en-US" sz="1800" dirty="0"/>
              <a:t>your </a:t>
            </a:r>
            <a:r>
              <a:rPr lang="en-US" sz="1800" i="1" u="sng" dirty="0"/>
              <a:t>primary supervisor</a:t>
            </a:r>
            <a:r>
              <a:rPr lang="en-US" sz="1800" dirty="0"/>
              <a:t> </a:t>
            </a:r>
            <a:r>
              <a:rPr lang="en-US" sz="1800" dirty="0" smtClean="0"/>
              <a:t> in </a:t>
            </a:r>
            <a:r>
              <a:rPr lang="en-US" sz="1800" dirty="0"/>
              <a:t>the last </a:t>
            </a:r>
            <a:r>
              <a:rPr lang="en-US" sz="1800" i="1" u="sng" dirty="0"/>
              <a:t>three months</a:t>
            </a:r>
            <a:r>
              <a:rPr lang="en-US" sz="1800" dirty="0"/>
              <a:t>.  5-point scale; 1=never to 5=many times a day.  </a:t>
            </a:r>
          </a:p>
          <a:p>
            <a:pPr marL="0" indent="0">
              <a:buNone/>
            </a:pPr>
            <a:endParaRPr lang="en-AU" sz="2000" u="sng" dirty="0"/>
          </a:p>
          <a:p>
            <a:pPr marL="0" indent="0">
              <a:buNone/>
            </a:pPr>
            <a:r>
              <a:rPr lang="en-US" sz="1800" u="sng" dirty="0"/>
              <a:t>Joy items </a:t>
            </a:r>
            <a:r>
              <a:rPr lang="en-US" sz="1800" dirty="0"/>
              <a:t>(3-items) : </a:t>
            </a:r>
            <a:r>
              <a:rPr lang="en-AU" sz="1800" dirty="0"/>
              <a:t>Happiness, contentment, enthusiasm</a:t>
            </a:r>
          </a:p>
          <a:p>
            <a:pPr marL="0" indent="0">
              <a:buNone/>
            </a:pPr>
            <a:r>
              <a:rPr lang="en-AU" sz="1800" u="sng" dirty="0"/>
              <a:t>Anger items</a:t>
            </a:r>
            <a:r>
              <a:rPr lang="en-US" sz="1800" dirty="0"/>
              <a:t> (5-items):  </a:t>
            </a:r>
            <a:r>
              <a:rPr lang="en-AU" sz="1800" dirty="0"/>
              <a:t>Irritation; dislike, anger, aggravation, hate</a:t>
            </a:r>
            <a:endParaRPr lang="en-US" sz="1800" dirty="0"/>
          </a:p>
          <a:p>
            <a:endParaRPr lang="en-AU" sz="1400" dirty="0"/>
          </a:p>
        </p:txBody>
      </p:sp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7576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1520"/>
    </mc:Choice>
    <mc:Fallback xmlns="">
      <p:transition spd="slow" advTm="6152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914400"/>
            <a:ext cx="7696200" cy="4248150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838200" y="5162550"/>
            <a:ext cx="67818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/>
              <a:t>Figure 2</a:t>
            </a:r>
          </a:p>
          <a:p>
            <a:r>
              <a:rPr lang="en-US" sz="1200" dirty="0"/>
              <a:t>Indirect effects structural model results</a:t>
            </a:r>
          </a:p>
          <a:p>
            <a:r>
              <a:rPr lang="en-US" sz="1200" dirty="0"/>
              <a:t>Note: * p &lt; .05, ** p &lt; .01, *** p&lt; .001. Relationships between T1 neuroticism and the study variables have been omitted to enhance the readability of the figure.</a:t>
            </a:r>
          </a:p>
        </p:txBody>
      </p:sp>
      <p:pic>
        <p:nvPicPr>
          <p:cNvPr id="6" name="Audio 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84060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5444"/>
    </mc:Choice>
    <mc:Fallback xmlns="">
      <p:transition spd="slow" advTm="12544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solidFill>
              <a:srgbClr val="C00000"/>
            </a:solidFill>
          </a:ln>
        </p:spPr>
        <p:txBody>
          <a:bodyPr>
            <a:normAutofit/>
          </a:bodyPr>
          <a:lstStyle/>
          <a:p>
            <a:r>
              <a:rPr lang="en-AU" sz="2400" dirty="0" smtClean="0"/>
              <a:t>Overall Results and Future Directions</a:t>
            </a:r>
            <a:endParaRPr lang="en-AU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72000"/>
          </a:xfrm>
        </p:spPr>
        <p:txBody>
          <a:bodyPr>
            <a:normAutofit/>
          </a:bodyPr>
          <a:lstStyle/>
          <a:p>
            <a:r>
              <a:rPr lang="en-AU" sz="1600" dirty="0" smtClean="0"/>
              <a:t>Employees experience and express authentic emotions in response to abusive supervision</a:t>
            </a:r>
          </a:p>
          <a:p>
            <a:r>
              <a:rPr lang="en-AU" sz="1600" dirty="0" smtClean="0"/>
              <a:t>Employees also fake emotional responses in response to abusive supervision</a:t>
            </a:r>
          </a:p>
          <a:p>
            <a:r>
              <a:rPr lang="en-US" sz="1500" dirty="0" smtClean="0"/>
              <a:t>Both </a:t>
            </a:r>
            <a:r>
              <a:rPr lang="en-US" sz="1500" dirty="0"/>
              <a:t>authentic and fake emotions predicted task proficiency and </a:t>
            </a:r>
            <a:r>
              <a:rPr lang="en-US" sz="1500" dirty="0" err="1" smtClean="0"/>
              <a:t>adaptivity</a:t>
            </a:r>
            <a:endParaRPr lang="en-AU" sz="1500" dirty="0" smtClean="0"/>
          </a:p>
          <a:p>
            <a:r>
              <a:rPr lang="en-US" sz="1600" dirty="0" smtClean="0"/>
              <a:t>The </a:t>
            </a:r>
            <a:r>
              <a:rPr lang="en-US" sz="1600" dirty="0"/>
              <a:t>increase in fake anger and joy as a result of abusive supervision points to the role of the individual in deciding how to regulate their emotions at work (</a:t>
            </a:r>
            <a:r>
              <a:rPr lang="en-US" sz="1600" dirty="0" err="1"/>
              <a:t>Tamir</a:t>
            </a:r>
            <a:r>
              <a:rPr lang="en-US" sz="1600" dirty="0"/>
              <a:t>, 2016). </a:t>
            </a:r>
            <a:endParaRPr lang="en-AU" sz="1600" dirty="0"/>
          </a:p>
          <a:p>
            <a:endParaRPr lang="en-AU" sz="1600" dirty="0" smtClean="0"/>
          </a:p>
          <a:p>
            <a:pPr marL="0" indent="0">
              <a:buNone/>
            </a:pPr>
            <a:r>
              <a:rPr lang="en-AU" sz="1600" dirty="0" smtClean="0"/>
              <a:t>Theoretical contributions</a:t>
            </a:r>
            <a:endParaRPr lang="en-US" sz="1600" dirty="0" smtClean="0"/>
          </a:p>
          <a:p>
            <a:r>
              <a:rPr lang="en-US" sz="1600" dirty="0" smtClean="0"/>
              <a:t>One </a:t>
            </a:r>
            <a:r>
              <a:rPr lang="en-US" sz="1600" dirty="0"/>
              <a:t>reason employees may fake anger in response to abuse is to minimize the perception that they are a </a:t>
            </a:r>
            <a:r>
              <a:rPr lang="en-US" sz="1600" dirty="0" smtClean="0"/>
              <a:t>victim (</a:t>
            </a:r>
            <a:r>
              <a:rPr lang="en-US" sz="1600" dirty="0" err="1" smtClean="0"/>
              <a:t>Tepper</a:t>
            </a:r>
            <a:r>
              <a:rPr lang="en-US" sz="1600" dirty="0" smtClean="0"/>
              <a:t> et al., 2015)</a:t>
            </a:r>
          </a:p>
          <a:p>
            <a:r>
              <a:rPr lang="en-AU" sz="1600" dirty="0" smtClean="0"/>
              <a:t>Fake joy :1) self-enhancement (</a:t>
            </a:r>
            <a:r>
              <a:rPr lang="en-AU" sz="1600" dirty="0" err="1" smtClean="0"/>
              <a:t>Tepper</a:t>
            </a:r>
            <a:r>
              <a:rPr lang="en-AU" sz="1600" dirty="0" smtClean="0"/>
              <a:t> et al., 2015); 2) an appeasement; 3) display rules</a:t>
            </a:r>
            <a:endParaRPr lang="en-US" sz="1600" dirty="0"/>
          </a:p>
          <a:p>
            <a:endParaRPr lang="en-US" sz="1600" dirty="0" smtClean="0"/>
          </a:p>
          <a:p>
            <a:pPr marL="0" indent="0">
              <a:buNone/>
            </a:pPr>
            <a:r>
              <a:rPr lang="en-US" sz="1600" dirty="0" smtClean="0"/>
              <a:t>Future Directions: </a:t>
            </a:r>
          </a:p>
          <a:p>
            <a:r>
              <a:rPr lang="en-US" sz="1600" dirty="0" smtClean="0"/>
              <a:t>Examine employee motives behind expression of fake emotions in response to abusive supervision (</a:t>
            </a:r>
            <a:r>
              <a:rPr lang="en-US" sz="1600" dirty="0" err="1" smtClean="0"/>
              <a:t>Tamir</a:t>
            </a:r>
            <a:r>
              <a:rPr lang="en-US" sz="1600" dirty="0" smtClean="0"/>
              <a:t>, 2016)</a:t>
            </a:r>
          </a:p>
          <a:p>
            <a:r>
              <a:rPr lang="en-AU" sz="1600" dirty="0" smtClean="0"/>
              <a:t>Role of EI? Role of emotional display rules?</a:t>
            </a:r>
          </a:p>
          <a:p>
            <a:r>
              <a:rPr lang="en-AU" sz="1600" dirty="0" smtClean="0"/>
              <a:t>Other emotions? Contempt?</a:t>
            </a:r>
            <a:endParaRPr lang="en-US" sz="1600" dirty="0" smtClean="0"/>
          </a:p>
          <a:p>
            <a:endParaRPr lang="en-US" sz="1600" dirty="0"/>
          </a:p>
          <a:p>
            <a:endParaRPr lang="en-US" sz="1600" dirty="0" smtClean="0"/>
          </a:p>
          <a:p>
            <a:endParaRPr lang="en-US" sz="1400" dirty="0" smtClean="0"/>
          </a:p>
          <a:p>
            <a:endParaRPr lang="en-US" sz="1400" dirty="0"/>
          </a:p>
          <a:p>
            <a:endParaRPr lang="en-US" sz="1400" dirty="0"/>
          </a:p>
          <a:p>
            <a:pPr marL="0" indent="0">
              <a:buNone/>
            </a:pPr>
            <a:endParaRPr lang="en-US" sz="1400" dirty="0" smtClean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96000" y="5334000"/>
            <a:ext cx="2724150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Audio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53944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62182"/>
    </mc:Choice>
    <mc:Fallback>
      <p:transition spd="slow" advTm="16218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6547</TotalTime>
  <Words>802</Words>
  <Application>Microsoft Office PowerPoint</Application>
  <PresentationFormat>On-screen Show (4:3)</PresentationFormat>
  <Paragraphs>112</Paragraphs>
  <Slides>11</Slides>
  <Notes>11</Notes>
  <HiddenSlides>0</HiddenSlides>
  <MMClips>11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Calibri</vt:lpstr>
      <vt:lpstr>Times New Roman</vt:lpstr>
      <vt:lpstr>Office Theme</vt:lpstr>
      <vt:lpstr>Effects of Authentic and Inauthentic Emotion Expression in Response to Abusive Supervision EMONET 2020</vt:lpstr>
      <vt:lpstr>Aims</vt:lpstr>
      <vt:lpstr>Abusive supervision</vt:lpstr>
      <vt:lpstr>Expression vs faking emotions</vt:lpstr>
      <vt:lpstr>Two emotions</vt:lpstr>
      <vt:lpstr>Hypotheses</vt:lpstr>
      <vt:lpstr>PowerPoint Presentation</vt:lpstr>
      <vt:lpstr>Method</vt:lpstr>
      <vt:lpstr>Emotion expression measures</vt:lpstr>
      <vt:lpstr>PowerPoint Presentation</vt:lpstr>
      <vt:lpstr>Overall Results and Future Directions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Interpersonal Workplace Emotion Regulation</dc:title>
  <dc:creator>Ashlea Troth</dc:creator>
  <cp:lastModifiedBy>Ashlea Troth</cp:lastModifiedBy>
  <cp:revision>606</cp:revision>
  <cp:lastPrinted>2014-12-01T05:30:25Z</cp:lastPrinted>
  <dcterms:created xsi:type="dcterms:W3CDTF">2006-08-16T00:00:00Z</dcterms:created>
  <dcterms:modified xsi:type="dcterms:W3CDTF">2020-06-29T10:14:55Z</dcterms:modified>
</cp:coreProperties>
</file>